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4"/>
  </p:notesMasterIdLst>
  <p:sldIdLst>
    <p:sldId id="256" r:id="rId2"/>
    <p:sldId id="257" r:id="rId3"/>
    <p:sldId id="281" r:id="rId4"/>
    <p:sldId id="280" r:id="rId5"/>
    <p:sldId id="284" r:id="rId6"/>
    <p:sldId id="285" r:id="rId7"/>
    <p:sldId id="286" r:id="rId8"/>
    <p:sldId id="288" r:id="rId9"/>
    <p:sldId id="289" r:id="rId10"/>
    <p:sldId id="292" r:id="rId11"/>
    <p:sldId id="290" r:id="rId12"/>
    <p:sldId id="291" r:id="rId13"/>
    <p:sldId id="299" r:id="rId14"/>
    <p:sldId id="301" r:id="rId15"/>
    <p:sldId id="303" r:id="rId16"/>
    <p:sldId id="304" r:id="rId17"/>
    <p:sldId id="305" r:id="rId18"/>
    <p:sldId id="306" r:id="rId19"/>
    <p:sldId id="307" r:id="rId20"/>
    <p:sldId id="309" r:id="rId21"/>
    <p:sldId id="310" r:id="rId22"/>
    <p:sldId id="311" r:id="rId23"/>
    <p:sldId id="313" r:id="rId24"/>
    <p:sldId id="314" r:id="rId25"/>
    <p:sldId id="315" r:id="rId26"/>
    <p:sldId id="316" r:id="rId27"/>
    <p:sldId id="317" r:id="rId28"/>
    <p:sldId id="318" r:id="rId29"/>
    <p:sldId id="319" r:id="rId30"/>
    <p:sldId id="320" r:id="rId31"/>
    <p:sldId id="321" r:id="rId32"/>
    <p:sldId id="322" r:id="rId33"/>
    <p:sldId id="323" r:id="rId34"/>
    <p:sldId id="325" r:id="rId35"/>
    <p:sldId id="324" r:id="rId36"/>
    <p:sldId id="326" r:id="rId37"/>
    <p:sldId id="327" r:id="rId38"/>
    <p:sldId id="328" r:id="rId39"/>
    <p:sldId id="329" r:id="rId40"/>
    <p:sldId id="330" r:id="rId41"/>
    <p:sldId id="331" r:id="rId42"/>
    <p:sldId id="332" r:id="rId43"/>
    <p:sldId id="334" r:id="rId44"/>
    <p:sldId id="335" r:id="rId45"/>
    <p:sldId id="336" r:id="rId46"/>
    <p:sldId id="337" r:id="rId47"/>
    <p:sldId id="338" r:id="rId48"/>
    <p:sldId id="339" r:id="rId49"/>
    <p:sldId id="340" r:id="rId50"/>
    <p:sldId id="341" r:id="rId51"/>
    <p:sldId id="343" r:id="rId52"/>
    <p:sldId id="342" r:id="rId53"/>
    <p:sldId id="344" r:id="rId54"/>
    <p:sldId id="345" r:id="rId55"/>
    <p:sldId id="346" r:id="rId56"/>
    <p:sldId id="379" r:id="rId57"/>
    <p:sldId id="380" r:id="rId58"/>
    <p:sldId id="347" r:id="rId59"/>
    <p:sldId id="348" r:id="rId60"/>
    <p:sldId id="349" r:id="rId61"/>
    <p:sldId id="351" r:id="rId62"/>
    <p:sldId id="352" r:id="rId63"/>
    <p:sldId id="353" r:id="rId64"/>
    <p:sldId id="354" r:id="rId65"/>
    <p:sldId id="350" r:id="rId66"/>
    <p:sldId id="355" r:id="rId67"/>
    <p:sldId id="356" r:id="rId68"/>
    <p:sldId id="357" r:id="rId69"/>
    <p:sldId id="358" r:id="rId70"/>
    <p:sldId id="362" r:id="rId71"/>
    <p:sldId id="365" r:id="rId72"/>
    <p:sldId id="366" r:id="rId73"/>
    <p:sldId id="367" r:id="rId74"/>
    <p:sldId id="368" r:id="rId75"/>
    <p:sldId id="369" r:id="rId76"/>
    <p:sldId id="370" r:id="rId77"/>
    <p:sldId id="371" r:id="rId78"/>
    <p:sldId id="373" r:id="rId79"/>
    <p:sldId id="374" r:id="rId80"/>
    <p:sldId id="375" r:id="rId81"/>
    <p:sldId id="376" r:id="rId82"/>
    <p:sldId id="377"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4660"/>
  </p:normalViewPr>
  <p:slideViewPr>
    <p:cSldViewPr>
      <p:cViewPr varScale="1">
        <p:scale>
          <a:sx n="105" d="100"/>
          <a:sy n="105" d="100"/>
        </p:scale>
        <p:origin x="2148"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1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AEF74-D30B-4175-B42B-2C5D30827123}" type="datetimeFigureOut">
              <a:rPr lang="en-US" smtClean="0"/>
              <a:t>3/14/2022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29A9F-B1BA-4CB5-BAA2-C3AA9C3FFA87}" type="slidenum">
              <a:rPr lang="en-US" smtClean="0"/>
              <a:t>‹#›</a:t>
            </a:fld>
            <a:endParaRPr lang="en-US"/>
          </a:p>
        </p:txBody>
      </p:sp>
    </p:spTree>
    <p:extLst>
      <p:ext uri="{BB962C8B-B14F-4D97-AF65-F5344CB8AC3E}">
        <p14:creationId xmlns:p14="http://schemas.microsoft.com/office/powerpoint/2010/main" val="165961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59764E6-2137-4B7E-A20B-BE94D018FEC6}" type="datetime1">
              <a:rPr lang="en-US" smtClean="0"/>
              <a:t>3/14/2022</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a:t>zeshan.khan@nu.edu.pk</a:t>
            </a:r>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384761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BAE04-58C3-4386-8B10-5DD0AE1BAB34}" type="datetime1">
              <a:rPr lang="en-US" smtClean="0"/>
              <a:t>3/14/2022</a:t>
            </a:fld>
            <a:endParaRPr lang="en-US"/>
          </a:p>
        </p:txBody>
      </p:sp>
      <p:sp>
        <p:nvSpPr>
          <p:cNvPr id="5" name="Footer Placeholder 4"/>
          <p:cNvSpPr>
            <a:spLocks noGrp="1"/>
          </p:cNvSpPr>
          <p:nvPr>
            <p:ph type="ftr" sz="quarter" idx="11"/>
          </p:nvPr>
        </p:nvSpPr>
        <p:spPr/>
        <p:txBody>
          <a:bodyPr/>
          <a:lstStyle/>
          <a:p>
            <a:r>
              <a:rPr lang="en-US"/>
              <a:t>zeshan.khan@nu.edu.pk</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4153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A6859-937C-428A-837A-3D45CB2EB1C1}" type="datetime1">
              <a:rPr lang="en-US" smtClean="0"/>
              <a:t>3/14/2022</a:t>
            </a:fld>
            <a:endParaRPr lang="en-US"/>
          </a:p>
        </p:txBody>
      </p:sp>
      <p:sp>
        <p:nvSpPr>
          <p:cNvPr id="5" name="Footer Placeholder 4"/>
          <p:cNvSpPr>
            <a:spLocks noGrp="1"/>
          </p:cNvSpPr>
          <p:nvPr>
            <p:ph type="ftr" sz="quarter" idx="11"/>
          </p:nvPr>
        </p:nvSpPr>
        <p:spPr/>
        <p:txBody>
          <a:bodyPr/>
          <a:lstStyle/>
          <a:p>
            <a:r>
              <a:rPr lang="en-US"/>
              <a:t>zeshan.khan@nu.edu.pk</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4484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230320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73892E-0ECA-44CE-A55E-DD173C5573F7}" type="datetime1">
              <a:rPr lang="en-US" smtClean="0"/>
              <a:t>3/14/2022</a:t>
            </a:fld>
            <a:endParaRPr lang="en-US"/>
          </a:p>
        </p:txBody>
      </p:sp>
      <p:sp>
        <p:nvSpPr>
          <p:cNvPr id="5" name="Footer Placeholder 4"/>
          <p:cNvSpPr>
            <a:spLocks noGrp="1"/>
          </p:cNvSpPr>
          <p:nvPr>
            <p:ph type="ftr" sz="quarter" idx="11"/>
          </p:nvPr>
        </p:nvSpPr>
        <p:spPr/>
        <p:txBody>
          <a:bodyPr/>
          <a:lstStyle/>
          <a:p>
            <a:r>
              <a:rPr lang="en-US"/>
              <a:t>zeshan.khan@nu.edu.pk</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987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30DF16-9474-4671-97AD-9702FA9316AD}" type="datetime1">
              <a:rPr lang="en-US" smtClean="0"/>
              <a:t>3/14/2022</a:t>
            </a:fld>
            <a:endParaRPr lang="en-US"/>
          </a:p>
        </p:txBody>
      </p:sp>
      <p:sp>
        <p:nvSpPr>
          <p:cNvPr id="5" name="Footer Placeholder 4"/>
          <p:cNvSpPr>
            <a:spLocks noGrp="1"/>
          </p:cNvSpPr>
          <p:nvPr>
            <p:ph type="ftr" sz="quarter" idx="11"/>
          </p:nvPr>
        </p:nvSpPr>
        <p:spPr/>
        <p:txBody>
          <a:bodyPr/>
          <a:lstStyle/>
          <a:p>
            <a:r>
              <a:rPr lang="en-US"/>
              <a:t>zeshan.khan@nu.edu.pk</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7256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63BEF8-0A61-44F3-9755-060FA2FCAE71}" type="datetime1">
              <a:rPr lang="en-US" smtClean="0"/>
              <a:t>3/14/2022</a:t>
            </a:fld>
            <a:endParaRPr lang="en-US"/>
          </a:p>
        </p:txBody>
      </p:sp>
      <p:sp>
        <p:nvSpPr>
          <p:cNvPr id="6" name="Footer Placeholder 5"/>
          <p:cNvSpPr>
            <a:spLocks noGrp="1"/>
          </p:cNvSpPr>
          <p:nvPr>
            <p:ph type="ftr" sz="quarter" idx="11"/>
          </p:nvPr>
        </p:nvSpPr>
        <p:spPr/>
        <p:txBody>
          <a:bodyPr/>
          <a:lstStyle/>
          <a:p>
            <a:r>
              <a:rPr lang="en-US"/>
              <a:t>zeshan.khan@nu.edu.pk</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7276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C16BF0-A93A-41F8-8A7E-117366437386}" type="datetime1">
              <a:rPr lang="en-US" smtClean="0"/>
              <a:t>3/14/2022</a:t>
            </a:fld>
            <a:endParaRPr lang="en-US"/>
          </a:p>
        </p:txBody>
      </p:sp>
      <p:sp>
        <p:nvSpPr>
          <p:cNvPr id="8" name="Footer Placeholder 7"/>
          <p:cNvSpPr>
            <a:spLocks noGrp="1"/>
          </p:cNvSpPr>
          <p:nvPr>
            <p:ph type="ftr" sz="quarter" idx="11"/>
          </p:nvPr>
        </p:nvSpPr>
        <p:spPr/>
        <p:txBody>
          <a:bodyPr/>
          <a:lstStyle/>
          <a:p>
            <a:r>
              <a:rPr lang="en-US"/>
              <a:t>zeshan.khan@nu.edu.pk</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504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DEB4F8-114B-4BCC-9181-1EBE4FD32A42}" type="datetime1">
              <a:rPr lang="en-US" smtClean="0"/>
              <a:t>3/14/2022</a:t>
            </a:fld>
            <a:endParaRPr lang="en-US"/>
          </a:p>
        </p:txBody>
      </p:sp>
      <p:sp>
        <p:nvSpPr>
          <p:cNvPr id="4" name="Footer Placeholder 3"/>
          <p:cNvSpPr>
            <a:spLocks noGrp="1"/>
          </p:cNvSpPr>
          <p:nvPr>
            <p:ph type="ftr" sz="quarter" idx="11"/>
          </p:nvPr>
        </p:nvSpPr>
        <p:spPr/>
        <p:txBody>
          <a:bodyPr/>
          <a:lstStyle/>
          <a:p>
            <a:r>
              <a:rPr lang="en-US"/>
              <a:t>zeshan.khan@nu.edu.pk</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084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9B7608-30F1-42C3-A99C-22A4E77806C6}" type="datetime1">
              <a:rPr lang="en-US" smtClean="0"/>
              <a:t>3/14/2022</a:t>
            </a:fld>
            <a:endParaRPr lang="en-US"/>
          </a:p>
        </p:txBody>
      </p:sp>
      <p:sp>
        <p:nvSpPr>
          <p:cNvPr id="3" name="Footer Placeholder 2"/>
          <p:cNvSpPr>
            <a:spLocks noGrp="1"/>
          </p:cNvSpPr>
          <p:nvPr>
            <p:ph type="ftr" sz="quarter" idx="11"/>
          </p:nvPr>
        </p:nvSpPr>
        <p:spPr/>
        <p:txBody>
          <a:bodyPr/>
          <a:lstStyle/>
          <a:p>
            <a:r>
              <a:rPr lang="en-US"/>
              <a:t>zeshan.khan@nu.edu.pk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8846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711656-471B-4780-899E-A4D032F42B55}" type="datetime1">
              <a:rPr lang="en-US" smtClean="0"/>
              <a:t>3/14/2022</a:t>
            </a:fld>
            <a:endParaRPr lang="en-US"/>
          </a:p>
        </p:txBody>
      </p:sp>
      <p:sp>
        <p:nvSpPr>
          <p:cNvPr id="6" name="Footer Placeholder 5"/>
          <p:cNvSpPr>
            <a:spLocks noGrp="1"/>
          </p:cNvSpPr>
          <p:nvPr>
            <p:ph type="ftr" sz="quarter" idx="11"/>
          </p:nvPr>
        </p:nvSpPr>
        <p:spPr/>
        <p:txBody>
          <a:bodyPr/>
          <a:lstStyle/>
          <a:p>
            <a:r>
              <a:rPr lang="en-US"/>
              <a:t>zeshan.khan@nu.edu.pk</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798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951C36-65E3-47DF-8296-CA15C66AE204}" type="datetime1">
              <a:rPr lang="en-US" smtClean="0"/>
              <a:t>3/14/2022</a:t>
            </a:fld>
            <a:endParaRPr lang="en-US"/>
          </a:p>
        </p:txBody>
      </p:sp>
      <p:sp>
        <p:nvSpPr>
          <p:cNvPr id="6" name="Footer Placeholder 5"/>
          <p:cNvSpPr>
            <a:spLocks noGrp="1"/>
          </p:cNvSpPr>
          <p:nvPr>
            <p:ph type="ftr" sz="quarter" idx="11"/>
          </p:nvPr>
        </p:nvSpPr>
        <p:spPr/>
        <p:txBody>
          <a:bodyPr/>
          <a:lstStyle/>
          <a:p>
            <a:r>
              <a:rPr lang="en-US"/>
              <a:t>zeshan.khan@nu.edu.pk</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78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874C0BE-8910-4AAA-836F-BA04300CA7B1}" type="datetime1">
              <a:rPr lang="en-US" smtClean="0"/>
              <a:t>3/14/2022</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zeshan.khan@nu.edu.pk</a:t>
            </a:r>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64965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B7B7-0D8C-454D-BD41-217C326904D3}"/>
              </a:ext>
            </a:extLst>
          </p:cNvPr>
          <p:cNvSpPr>
            <a:spLocks noGrp="1"/>
          </p:cNvSpPr>
          <p:nvPr>
            <p:ph type="ctrTitle"/>
          </p:nvPr>
        </p:nvSpPr>
        <p:spPr/>
        <p:txBody>
          <a:bodyPr/>
          <a:lstStyle/>
          <a:p>
            <a:r>
              <a:rPr lang="en-US" dirty="0"/>
              <a:t>CS4032 Web Programming</a:t>
            </a:r>
          </a:p>
        </p:txBody>
      </p:sp>
      <p:sp>
        <p:nvSpPr>
          <p:cNvPr id="3" name="Subtitle 2">
            <a:extLst>
              <a:ext uri="{FF2B5EF4-FFF2-40B4-BE49-F238E27FC236}">
                <a16:creationId xmlns:a16="http://schemas.microsoft.com/office/drawing/2014/main" id="{4807E82A-D0F4-41B4-820D-D77B0A35C713}"/>
              </a:ext>
            </a:extLst>
          </p:cNvPr>
          <p:cNvSpPr>
            <a:spLocks noGrp="1"/>
          </p:cNvSpPr>
          <p:nvPr>
            <p:ph type="subTitle" idx="1"/>
          </p:nvPr>
        </p:nvSpPr>
        <p:spPr/>
        <p:txBody>
          <a:bodyPr/>
          <a:lstStyle/>
          <a:p>
            <a:r>
              <a:rPr lang="en-US" dirty="0"/>
              <a:t>Java Script (JS)</a:t>
            </a:r>
          </a:p>
        </p:txBody>
      </p:sp>
    </p:spTree>
    <p:extLst>
      <p:ext uri="{BB962C8B-B14F-4D97-AF65-F5344CB8AC3E}">
        <p14:creationId xmlns:p14="http://schemas.microsoft.com/office/powerpoint/2010/main" val="214165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Modern Times</a:t>
            </a:r>
          </a:p>
        </p:txBody>
      </p:sp>
      <p:sp>
        <p:nvSpPr>
          <p:cNvPr id="3" name="Content Placeholder 2"/>
          <p:cNvSpPr>
            <a:spLocks noGrp="1"/>
          </p:cNvSpPr>
          <p:nvPr>
            <p:ph idx="1"/>
          </p:nvPr>
        </p:nvSpPr>
        <p:spPr/>
        <p:txBody>
          <a:bodyPr/>
          <a:lstStyle/>
          <a:p>
            <a:r>
              <a:rPr lang="en-US" dirty="0"/>
              <a:t>JavaScript became a much more important part of web development in the mid 2000s with </a:t>
            </a:r>
            <a:r>
              <a:rPr lang="en-US" b="1" dirty="0"/>
              <a:t>AJAX</a:t>
            </a:r>
            <a:r>
              <a:rPr lang="en-US" dirty="0"/>
              <a:t>.</a:t>
            </a:r>
          </a:p>
          <a:p>
            <a:pPr marL="342900" indent="-342900">
              <a:buFont typeface="Arial"/>
              <a:buChar char="•"/>
            </a:pPr>
            <a:r>
              <a:rPr lang="en-US" sz="2000" dirty="0"/>
              <a:t>AJAX means </a:t>
            </a:r>
            <a:r>
              <a:rPr lang="en-US" sz="2000" b="1" dirty="0"/>
              <a:t>A</a:t>
            </a:r>
            <a:r>
              <a:rPr lang="en-US" sz="2000" dirty="0"/>
              <a:t>synchronous </a:t>
            </a:r>
            <a:r>
              <a:rPr lang="en-US" sz="2000" b="1" dirty="0"/>
              <a:t>J</a:t>
            </a:r>
            <a:r>
              <a:rPr lang="en-US" sz="2000" dirty="0"/>
              <a:t>avaScript </a:t>
            </a:r>
            <a:r>
              <a:rPr lang="en-US" sz="2000" b="1" dirty="0"/>
              <a:t>A</a:t>
            </a:r>
            <a:r>
              <a:rPr lang="en-US" sz="2000" dirty="0"/>
              <a:t>nd </a:t>
            </a:r>
            <a:r>
              <a:rPr lang="en-US" sz="2000" b="1" dirty="0"/>
              <a:t>X</a:t>
            </a:r>
            <a:r>
              <a:rPr lang="en-US" sz="2000" dirty="0"/>
              <a:t>ML.</a:t>
            </a:r>
          </a:p>
          <a:p>
            <a:pPr marL="342900" lvl="1" indent="-342900">
              <a:buClr>
                <a:schemeClr val="accent3">
                  <a:lumMod val="75000"/>
                </a:schemeClr>
              </a:buClr>
              <a:buFont typeface="Arial"/>
              <a:buChar char="•"/>
            </a:pPr>
            <a:r>
              <a:rPr lang="en-US"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a:p>
        </p:txBody>
      </p:sp>
      <p:sp>
        <p:nvSpPr>
          <p:cNvPr id="5" name="Footer Placeholder 4">
            <a:extLst>
              <a:ext uri="{FF2B5EF4-FFF2-40B4-BE49-F238E27FC236}">
                <a16:creationId xmlns:a16="http://schemas.microsoft.com/office/drawing/2014/main" id="{5826AA3C-306D-4B39-B634-C9A9550BDAAE}"/>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C3B9B118-D1EA-48BB-A291-78BFADB46934}"/>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787393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data requests</a:t>
            </a:r>
          </a:p>
        </p:txBody>
      </p:sp>
      <p:pic>
        <p:nvPicPr>
          <p:cNvPr id="5" name="Content Placeholder 4" descr="4071506006.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0" y="1828800"/>
            <a:ext cx="4572000" cy="5020236"/>
          </a:xfrm>
        </p:spPr>
      </p:pic>
      <p:sp>
        <p:nvSpPr>
          <p:cNvPr id="3" name="Footer Placeholder 2">
            <a:extLst>
              <a:ext uri="{FF2B5EF4-FFF2-40B4-BE49-F238E27FC236}">
                <a16:creationId xmlns:a16="http://schemas.microsoft.com/office/drawing/2014/main" id="{CF921339-1F4F-42C8-8564-10C39169D1D4}"/>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6DDDF96B-9661-477D-89E3-B984DF60F27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75148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1905000"/>
            <a:ext cx="6168170" cy="4705933"/>
          </a:xfrm>
        </p:spPr>
      </p:pic>
      <p:sp>
        <p:nvSpPr>
          <p:cNvPr id="3" name="Footer Placeholder 2">
            <a:extLst>
              <a:ext uri="{FF2B5EF4-FFF2-40B4-BE49-F238E27FC236}">
                <a16:creationId xmlns:a16="http://schemas.microsoft.com/office/drawing/2014/main" id="{3623C5C8-88C4-4B0C-9FD9-5532246BB599}"/>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B3519111-DA6F-4641-9EE9-42D768245D5B}"/>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17566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 and Progressive Enhancement</a:t>
            </a:r>
          </a:p>
        </p:txBody>
      </p:sp>
      <p:sp>
        <p:nvSpPr>
          <p:cNvPr id="3" name="Content Placeholder 2"/>
          <p:cNvSpPr>
            <a:spLocks noGrp="1"/>
          </p:cNvSpPr>
          <p:nvPr>
            <p:ph idx="1"/>
          </p:nvPr>
        </p:nvSpPr>
        <p:spPr/>
        <p:txBody>
          <a:bodyPr>
            <a:normAutofit/>
          </a:bodyPr>
          <a:lstStyle/>
          <a:p>
            <a:r>
              <a:rPr lang="en-US" dirty="0"/>
              <a:t>Over the years, browser support for different JavaScript objects has varied. Something that works in the current version of Chrome might not work in IE version 8; something that works in a desktop browser might not work in a mobile browser.</a:t>
            </a:r>
          </a:p>
          <a:p>
            <a:r>
              <a:rPr lang="en-US" dirty="0"/>
              <a:t>There are two strategies:</a:t>
            </a:r>
          </a:p>
          <a:p>
            <a:pPr marL="342900" indent="-342900">
              <a:buFont typeface="Arial"/>
              <a:buChar char="•"/>
            </a:pPr>
            <a:r>
              <a:rPr lang="en-US" b="1" dirty="0"/>
              <a:t>graceful degradation</a:t>
            </a:r>
          </a:p>
          <a:p>
            <a:pPr marL="342900" indent="-342900">
              <a:buFont typeface="Arial"/>
              <a:buChar char="•"/>
            </a:pPr>
            <a:r>
              <a:rPr lang="en-US" b="1" dirty="0"/>
              <a:t>progressive enhancement</a:t>
            </a:r>
          </a:p>
        </p:txBody>
      </p:sp>
      <p:sp>
        <p:nvSpPr>
          <p:cNvPr id="4" name="Footer Placeholder 3">
            <a:extLst>
              <a:ext uri="{FF2B5EF4-FFF2-40B4-BE49-F238E27FC236}">
                <a16:creationId xmlns:a16="http://schemas.microsoft.com/office/drawing/2014/main" id="{48EC6730-F3C0-4DA5-AAFD-97E92C265710}"/>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DF267F0D-AD1F-4BD9-868D-1D893E032C73}"/>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96904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pic>
        <p:nvPicPr>
          <p:cNvPr id="6" name="Content Placeholder 5" descr="4071506011.tif"/>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9100" y="36454"/>
            <a:ext cx="4969763" cy="6622131"/>
          </a:xfrm>
        </p:spPr>
      </p:pic>
      <p:sp>
        <p:nvSpPr>
          <p:cNvPr id="5" name="Text Placeholder 4">
            <a:extLst>
              <a:ext uri="{FF2B5EF4-FFF2-40B4-BE49-F238E27FC236}">
                <a16:creationId xmlns:a16="http://schemas.microsoft.com/office/drawing/2014/main" id="{C6E79641-4022-41C0-9705-5B841A8F90D1}"/>
              </a:ext>
            </a:extLst>
          </p:cNvPr>
          <p:cNvSpPr>
            <a:spLocks noGrp="1"/>
          </p:cNvSpPr>
          <p:nvPr>
            <p:ph type="body" sz="half" idx="2"/>
          </p:nvPr>
        </p:nvSpPr>
        <p:spPr/>
        <p:txBody>
          <a:bodyPr/>
          <a:lstStyle/>
          <a:p>
            <a:endParaRPr lang="en-US"/>
          </a:p>
        </p:txBody>
      </p:sp>
      <p:sp>
        <p:nvSpPr>
          <p:cNvPr id="3" name="Footer Placeholder 2">
            <a:extLst>
              <a:ext uri="{FF2B5EF4-FFF2-40B4-BE49-F238E27FC236}">
                <a16:creationId xmlns:a16="http://schemas.microsoft.com/office/drawing/2014/main" id="{A38C72EC-639E-4AE9-9B97-CB464B8A501C}"/>
              </a:ext>
            </a:extLst>
          </p:cNvPr>
          <p:cNvSpPr>
            <a:spLocks noGrp="1"/>
          </p:cNvSpPr>
          <p:nvPr>
            <p:ph type="ftr" sz="quarter" idx="11"/>
          </p:nvPr>
        </p:nvSpPr>
        <p:spPr/>
        <p:txBody>
          <a:bodyPr/>
          <a:lstStyle/>
          <a:p>
            <a:r>
              <a:rPr lang="en-US"/>
              <a:t>zeshan.khan@nu.edu.pk</a:t>
            </a:r>
          </a:p>
        </p:txBody>
      </p:sp>
      <p:sp>
        <p:nvSpPr>
          <p:cNvPr id="4" name="Slide Number Placeholder 3">
            <a:extLst>
              <a:ext uri="{FF2B5EF4-FFF2-40B4-BE49-F238E27FC236}">
                <a16:creationId xmlns:a16="http://schemas.microsoft.com/office/drawing/2014/main" id="{76A8D7B6-D10A-4AA4-AE59-B70267FC4257}"/>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14336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Progressive Enhancement</a:t>
            </a:r>
          </a:p>
        </p:txBody>
      </p:sp>
      <p:pic>
        <p:nvPicPr>
          <p:cNvPr id="6" name="Content Placeholder 5" descr="4071506012.tif"/>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59183" y="67423"/>
            <a:ext cx="4670417" cy="6104778"/>
          </a:xfrm>
        </p:spPr>
      </p:pic>
      <p:sp>
        <p:nvSpPr>
          <p:cNvPr id="5" name="Text Placeholder 4">
            <a:extLst>
              <a:ext uri="{FF2B5EF4-FFF2-40B4-BE49-F238E27FC236}">
                <a16:creationId xmlns:a16="http://schemas.microsoft.com/office/drawing/2014/main" id="{CCF05EB5-A4EC-4F36-9F21-6E56ED6FE1D5}"/>
              </a:ext>
            </a:extLst>
          </p:cNvPr>
          <p:cNvSpPr>
            <a:spLocks noGrp="1"/>
          </p:cNvSpPr>
          <p:nvPr>
            <p:ph type="body" sz="half" idx="2"/>
          </p:nvPr>
        </p:nvSpPr>
        <p:spPr/>
        <p:txBody>
          <a:bodyPr/>
          <a:lstStyle/>
          <a:p>
            <a:endParaRPr lang="en-US"/>
          </a:p>
        </p:txBody>
      </p:sp>
      <p:sp>
        <p:nvSpPr>
          <p:cNvPr id="3" name="Footer Placeholder 2">
            <a:extLst>
              <a:ext uri="{FF2B5EF4-FFF2-40B4-BE49-F238E27FC236}">
                <a16:creationId xmlns:a16="http://schemas.microsoft.com/office/drawing/2014/main" id="{ACD679E3-2CF4-4A5C-A5E0-D48D9E4D292D}"/>
              </a:ext>
            </a:extLst>
          </p:cNvPr>
          <p:cNvSpPr>
            <a:spLocks noGrp="1"/>
          </p:cNvSpPr>
          <p:nvPr>
            <p:ph type="ftr" sz="quarter" idx="11"/>
          </p:nvPr>
        </p:nvSpPr>
        <p:spPr/>
        <p:txBody>
          <a:bodyPr/>
          <a:lstStyle/>
          <a:p>
            <a:r>
              <a:rPr lang="en-US"/>
              <a:t>zeshan.khan@nu.edu.pk</a:t>
            </a:r>
          </a:p>
        </p:txBody>
      </p:sp>
      <p:sp>
        <p:nvSpPr>
          <p:cNvPr id="4" name="Slide Number Placeholder 3">
            <a:extLst>
              <a:ext uri="{FF2B5EF4-FFF2-40B4-BE49-F238E27FC236}">
                <a16:creationId xmlns:a16="http://schemas.microsoft.com/office/drawing/2014/main" id="{6C58C6C0-596F-4E62-8F41-637113D73EC2}"/>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9170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5" name="Footer Placeholder 4">
            <a:extLst>
              <a:ext uri="{FF2B5EF4-FFF2-40B4-BE49-F238E27FC236}">
                <a16:creationId xmlns:a16="http://schemas.microsoft.com/office/drawing/2014/main" id="{54B83690-1EA7-49D7-8849-F3E0218F0756}"/>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ABEB3CD3-2D4A-4F33-8908-055094AFA5AE}"/>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18914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a:p>
            <a:r>
              <a:rPr lang="en-US" dirty="0"/>
              <a:t>&lt;a </a:t>
            </a:r>
            <a:r>
              <a:rPr lang="en-US" dirty="0" err="1"/>
              <a:t>href</a:t>
            </a:r>
            <a:r>
              <a:rPr lang="en-US" dirty="0"/>
              <a:t>=“</a:t>
            </a:r>
            <a:r>
              <a:rPr lang="en-US" dirty="0" err="1"/>
              <a:t>JavaScript:OpenWindow</a:t>
            </a:r>
            <a:r>
              <a:rPr lang="en-US" dirty="0"/>
              <a:t>();”&gt;</a:t>
            </a:r>
            <a:r>
              <a:rPr lang="en-US" dirty="0" err="1"/>
              <a:t>SomeTage</a:t>
            </a:r>
            <a:r>
              <a:rPr lang="en-US" dirty="0"/>
              <a:t>&lt;/a&gt;</a:t>
            </a:r>
            <a:endParaRPr lang="en-US" sz="2400" dirty="0"/>
          </a:p>
          <a:p>
            <a:r>
              <a:rPr lang="en-US" dirty="0"/>
              <a:t>&lt;input type=“submit” onclick=“alert(‘Clicked’);”&gt;</a:t>
            </a:r>
          </a:p>
        </p:txBody>
      </p:sp>
      <p:sp>
        <p:nvSpPr>
          <p:cNvPr id="6" name="Footer Placeholder 5">
            <a:extLst>
              <a:ext uri="{FF2B5EF4-FFF2-40B4-BE49-F238E27FC236}">
                <a16:creationId xmlns:a16="http://schemas.microsoft.com/office/drawing/2014/main" id="{FDB984A3-E80E-4340-BF06-96ACD71BC6C5}"/>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9126ED66-9A69-458F-AFAF-0478CBFFABE9}"/>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188925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p>
          <a:p>
            <a:r>
              <a:rPr lang="en-US" sz="2400" dirty="0"/>
              <a:t>&lt;script type=“text/JavaScript”&gt;</a:t>
            </a:r>
          </a:p>
          <a:p>
            <a:pPr lvl="1"/>
            <a:r>
              <a:rPr lang="en-US" sz="2200" dirty="0"/>
              <a:t>alert(‘JS Working’);</a:t>
            </a:r>
          </a:p>
          <a:p>
            <a:r>
              <a:rPr lang="en-US" sz="2400" dirty="0"/>
              <a:t>&lt;/script&gt;</a:t>
            </a:r>
          </a:p>
        </p:txBody>
      </p:sp>
      <p:sp>
        <p:nvSpPr>
          <p:cNvPr id="5" name="Footer Placeholder 4">
            <a:extLst>
              <a:ext uri="{FF2B5EF4-FFF2-40B4-BE49-F238E27FC236}">
                <a16:creationId xmlns:a16="http://schemas.microsoft.com/office/drawing/2014/main" id="{C005732C-18FF-49C8-AE95-CF7352033DA1}"/>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52E26B04-476E-487F-B587-1DD1C2B9A256}"/>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20452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a:p>
            <a:r>
              <a:rPr lang="en-US" sz="2400" dirty="0"/>
              <a:t>&lt;head&gt;</a:t>
            </a:r>
          </a:p>
          <a:p>
            <a:pPr lvl="1"/>
            <a:r>
              <a:rPr lang="en-US" sz="2200" dirty="0"/>
              <a:t>&lt;script type=“text/JavaScript” </a:t>
            </a:r>
            <a:r>
              <a:rPr lang="en-US" sz="2200" dirty="0" err="1"/>
              <a:t>src</a:t>
            </a:r>
            <a:r>
              <a:rPr lang="en-US" sz="2200" dirty="0"/>
              <a:t>=“first.js”&gt;</a:t>
            </a:r>
          </a:p>
          <a:p>
            <a:pPr lvl="1"/>
            <a:r>
              <a:rPr lang="en-US" sz="2200" dirty="0"/>
              <a:t>&lt;/script&gt;</a:t>
            </a:r>
          </a:p>
          <a:p>
            <a:r>
              <a:rPr lang="en-US" sz="2400" dirty="0"/>
              <a:t>&lt;/head&gt;</a:t>
            </a:r>
          </a:p>
        </p:txBody>
      </p:sp>
      <p:sp>
        <p:nvSpPr>
          <p:cNvPr id="6" name="Footer Placeholder 5">
            <a:extLst>
              <a:ext uri="{FF2B5EF4-FFF2-40B4-BE49-F238E27FC236}">
                <a16:creationId xmlns:a16="http://schemas.microsoft.com/office/drawing/2014/main" id="{BF9D0881-68C5-4DDC-978B-494795043549}"/>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EFC7D891-4A6E-4DD1-95C4-8C02D4DDDDDB}"/>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20498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CACA-4090-43CD-AB81-39A6E100FEF9}"/>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E829D24-6F5A-44FE-9A02-2E17B4D7861B}"/>
              </a:ext>
            </a:extLst>
          </p:cNvPr>
          <p:cNvSpPr>
            <a:spLocks noGrp="1"/>
          </p:cNvSpPr>
          <p:nvPr>
            <p:ph idx="1"/>
          </p:nvPr>
        </p:nvSpPr>
        <p:spPr/>
        <p:txBody>
          <a:bodyPr/>
          <a:lstStyle/>
          <a:p>
            <a:r>
              <a:rPr lang="en-US" dirty="0"/>
              <a:t>Introduction to JavaScript</a:t>
            </a:r>
          </a:p>
          <a:p>
            <a:r>
              <a:rPr lang="en-US" dirty="0"/>
              <a:t>JS Design</a:t>
            </a:r>
          </a:p>
          <a:p>
            <a:r>
              <a:rPr lang="en-US" dirty="0"/>
              <a:t>JS usage</a:t>
            </a:r>
          </a:p>
          <a:p>
            <a:r>
              <a:rPr lang="en-US" dirty="0"/>
              <a:t>JS Syntax</a:t>
            </a:r>
          </a:p>
          <a:p>
            <a:r>
              <a:rPr lang="en-US" dirty="0"/>
              <a:t>JS Object</a:t>
            </a:r>
          </a:p>
          <a:p>
            <a:r>
              <a:rPr lang="en-US" dirty="0"/>
              <a:t>Document Object Model (DOM)</a:t>
            </a:r>
          </a:p>
          <a:p>
            <a:r>
              <a:rPr lang="en-US" dirty="0"/>
              <a:t>JS Events</a:t>
            </a:r>
          </a:p>
        </p:txBody>
      </p:sp>
      <p:sp>
        <p:nvSpPr>
          <p:cNvPr id="4" name="Footer Placeholder 3">
            <a:extLst>
              <a:ext uri="{FF2B5EF4-FFF2-40B4-BE49-F238E27FC236}">
                <a16:creationId xmlns:a16="http://schemas.microsoft.com/office/drawing/2014/main" id="{217A9D5D-BE84-4C00-91D4-51A4C809C07B}"/>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C4241501-C300-4C8B-8DB4-4B78666C7C1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6442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normAutofit/>
          </a:bodyPr>
          <a:lstStyle/>
          <a:p>
            <a:r>
              <a:rPr lang="en-US" dirty="0"/>
              <a:t>We will briefly cover the fundamental syntax for the most common programming constructs including </a:t>
            </a:r>
          </a:p>
          <a:p>
            <a:pPr marL="342900" indent="-342900">
              <a:buFont typeface="Arial"/>
              <a:buChar char="•"/>
            </a:pPr>
            <a:r>
              <a:rPr lang="en-US" b="1" dirty="0"/>
              <a:t>variables</a:t>
            </a:r>
            <a:endParaRPr lang="en-US" dirty="0"/>
          </a:p>
          <a:p>
            <a:pPr marL="342900" indent="-342900">
              <a:buFont typeface="Arial"/>
              <a:buChar char="•"/>
            </a:pPr>
            <a:r>
              <a:rPr lang="en-US" b="1" dirty="0"/>
              <a:t>assignment</a:t>
            </a:r>
            <a:endParaRPr lang="en-US" dirty="0"/>
          </a:p>
          <a:p>
            <a:pPr marL="342900" indent="-342900">
              <a:buFont typeface="Arial"/>
              <a:buChar char="•"/>
            </a:pPr>
            <a:r>
              <a:rPr lang="en-US" b="1" dirty="0"/>
              <a:t>conditionals</a:t>
            </a:r>
            <a:endParaRPr lang="en-US" dirty="0"/>
          </a:p>
          <a:p>
            <a:pPr marL="342900" indent="-342900">
              <a:buFont typeface="Arial"/>
              <a:buChar char="•"/>
            </a:pPr>
            <a:r>
              <a:rPr lang="en-US" b="1" dirty="0"/>
              <a:t>loops</a:t>
            </a:r>
            <a:r>
              <a:rPr lang="en-US" dirty="0"/>
              <a:t>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
        <p:nvSpPr>
          <p:cNvPr id="5" name="Footer Placeholder 4">
            <a:extLst>
              <a:ext uri="{FF2B5EF4-FFF2-40B4-BE49-F238E27FC236}">
                <a16:creationId xmlns:a16="http://schemas.microsoft.com/office/drawing/2014/main" id="{B413D99A-3139-4D96-AA79-546BD54BAB1F}"/>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A8FEA971-AD34-4593-B7EE-A52FDD118944}"/>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970647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Syntax</a:t>
            </a:r>
          </a:p>
        </p:txBody>
      </p:sp>
      <p:sp>
        <p:nvSpPr>
          <p:cNvPr id="3" name="Content Placeholder 2"/>
          <p:cNvSpPr>
            <a:spLocks noGrp="1"/>
          </p:cNvSpPr>
          <p:nvPr>
            <p:ph idx="1"/>
          </p:nvPr>
        </p:nvSpPr>
        <p:spPr/>
        <p:txBody>
          <a:bodyPr>
            <a:normAutofit fontScale="92500"/>
          </a:bodyPr>
          <a:lstStyle/>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a:t>
            </a:r>
          </a:p>
        </p:txBody>
      </p:sp>
      <p:sp>
        <p:nvSpPr>
          <p:cNvPr id="5" name="Footer Placeholder 4">
            <a:extLst>
              <a:ext uri="{FF2B5EF4-FFF2-40B4-BE49-F238E27FC236}">
                <a16:creationId xmlns:a16="http://schemas.microsoft.com/office/drawing/2014/main" id="{B915AEDC-7C76-4119-A09A-0BB1B92DBFF2}"/>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84232254-25B5-4CB9-80CA-676456ACD7E2}"/>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4094618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normAutofit lnSpcReduction="10000"/>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a:t>int</a:t>
            </a:r>
            <a:r>
              <a:rPr lang="en-US" dirty="0"/>
              <a:t>, </a:t>
            </a:r>
            <a:r>
              <a:rPr lang="en-US" i="1" dirty="0"/>
              <a:t>char</a:t>
            </a:r>
            <a:r>
              <a:rPr lang="en-US" dirty="0"/>
              <a:t>, and </a:t>
            </a:r>
            <a:r>
              <a:rPr lang="en-US" i="1" dirty="0"/>
              <a:t>String</a:t>
            </a:r>
            <a:r>
              <a:rPr lang="en-US" dirty="0"/>
              <a:t>. Instead we use </a:t>
            </a:r>
            <a:r>
              <a:rPr lang="en-US" b="1" dirty="0"/>
              <a:t>var</a:t>
            </a:r>
          </a:p>
          <a:p>
            <a:r>
              <a:rPr lang="en-US" b="1" dirty="0"/>
              <a:t>Var x; declaration/define</a:t>
            </a:r>
          </a:p>
          <a:p>
            <a:r>
              <a:rPr lang="en-US" b="1" dirty="0"/>
              <a:t>Var y=0; defined and initialized</a:t>
            </a:r>
          </a:p>
          <a:p>
            <a:r>
              <a:rPr lang="en-US" b="1" dirty="0"/>
              <a:t>y=10; assignment</a:t>
            </a:r>
          </a:p>
          <a:p>
            <a:r>
              <a:rPr lang="en-US" b="1" dirty="0"/>
              <a:t>If(y==20){ X=“Y is 20”};</a:t>
            </a:r>
          </a:p>
          <a:p>
            <a:r>
              <a:rPr lang="en-US" b="1" dirty="0"/>
              <a:t>Else {X=“Y is not 20”};</a:t>
            </a:r>
          </a:p>
          <a:p>
            <a:r>
              <a:rPr lang="en-US" b="1" dirty="0"/>
              <a:t>Inline: X=(y==20)? “Y is 20”: “Y is not 20”;</a:t>
            </a:r>
          </a:p>
        </p:txBody>
      </p:sp>
      <p:sp>
        <p:nvSpPr>
          <p:cNvPr id="5" name="Footer Placeholder 4">
            <a:extLst>
              <a:ext uri="{FF2B5EF4-FFF2-40B4-BE49-F238E27FC236}">
                <a16:creationId xmlns:a16="http://schemas.microsoft.com/office/drawing/2014/main" id="{2692C061-64D8-445C-AE7C-8B8400E4B721}"/>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A4D2F2D4-BFDA-455F-B50E-C09004FA0D95}"/>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52026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graphicFrame>
        <p:nvGraphicFramePr>
          <p:cNvPr id="5" name="Table 4"/>
          <p:cNvGraphicFramePr>
            <a:graphicFrameLocks noGrp="1"/>
          </p:cNvGraphicFramePr>
          <p:nvPr>
            <p:extLst>
              <p:ext uri="{D42A27DB-BD31-4B8C-83A1-F6EECF244321}">
                <p14:modId xmlns:p14="http://schemas.microsoft.com/office/powerpoint/2010/main" val="988234153"/>
              </p:ext>
            </p:extLst>
          </p:nvPr>
        </p:nvGraphicFramePr>
        <p:xfrm>
          <a:off x="946404" y="25908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7" name="Footer Placeholder 6">
            <a:extLst>
              <a:ext uri="{FF2B5EF4-FFF2-40B4-BE49-F238E27FC236}">
                <a16:creationId xmlns:a16="http://schemas.microsoft.com/office/drawing/2014/main" id="{AC37076F-7544-402C-9D11-E443CE2CF3D9}"/>
              </a:ext>
            </a:extLst>
          </p:cNvPr>
          <p:cNvSpPr>
            <a:spLocks noGrp="1"/>
          </p:cNvSpPr>
          <p:nvPr>
            <p:ph type="ftr" sz="quarter" idx="11"/>
          </p:nvPr>
        </p:nvSpPr>
        <p:spPr/>
        <p:txBody>
          <a:bodyPr/>
          <a:lstStyle/>
          <a:p>
            <a:r>
              <a:rPr lang="en-US"/>
              <a:t>zeshan.khan@nu.edu.pk</a:t>
            </a:r>
          </a:p>
        </p:txBody>
      </p:sp>
      <p:sp>
        <p:nvSpPr>
          <p:cNvPr id="8" name="Slide Number Placeholder 7">
            <a:extLst>
              <a:ext uri="{FF2B5EF4-FFF2-40B4-BE49-F238E27FC236}">
                <a16:creationId xmlns:a16="http://schemas.microsoft.com/office/drawing/2014/main" id="{255C195D-2E6B-4753-8D33-0AD0D8F6066F}"/>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78644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
        <p:nvSpPr>
          <p:cNvPr id="6" name="Footer Placeholder 5">
            <a:extLst>
              <a:ext uri="{FF2B5EF4-FFF2-40B4-BE49-F238E27FC236}">
                <a16:creationId xmlns:a16="http://schemas.microsoft.com/office/drawing/2014/main" id="{09312627-50B8-4D76-9604-0CD1D607EED3}"/>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B34FB4E1-12C0-4C04-9E1A-E25969A2B021}"/>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46789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7" name="Content Placeholder 6"/>
          <p:cNvSpPr>
            <a:spLocks noGrp="1"/>
          </p:cNvSpPr>
          <p:nvPr>
            <p:ph idx="1"/>
          </p:nvPr>
        </p:nvSpPr>
        <p:spPr/>
        <p:txBody>
          <a:bodyPr>
            <a:normAutofit fontScale="92500" lnSpcReduction="10000"/>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r>
              <a:rPr lang="en-US" dirty="0"/>
              <a:t>Var hour;</a:t>
            </a:r>
          </a:p>
          <a:p>
            <a:r>
              <a:rPr lang="en-US" dirty="0"/>
              <a:t>Var message;</a:t>
            </a:r>
          </a:p>
          <a:p>
            <a:r>
              <a:rPr lang="en-US" dirty="0"/>
              <a:t>If(hour&gt;4 &amp;&amp; hour&lt;12)</a:t>
            </a:r>
          </a:p>
          <a:p>
            <a:pPr lvl="1"/>
            <a:r>
              <a:rPr lang="en-US" dirty="0"/>
              <a:t>message=“Good Morning”;</a:t>
            </a:r>
          </a:p>
          <a:p>
            <a:r>
              <a:rPr lang="en-US" dirty="0"/>
              <a:t>Else if (hour&gt;=12 &amp;&amp; hour&lt;19)</a:t>
            </a:r>
          </a:p>
          <a:p>
            <a:pPr lvl="1"/>
            <a:r>
              <a:rPr lang="en-US" dirty="0"/>
              <a:t>message=“Good Afternoon”;</a:t>
            </a:r>
          </a:p>
          <a:p>
            <a:r>
              <a:rPr lang="en-US" dirty="0"/>
              <a:t>Else</a:t>
            </a:r>
          </a:p>
          <a:p>
            <a:pPr lvl="1"/>
            <a:r>
              <a:rPr lang="en-US" dirty="0"/>
              <a:t>message=“Good Evening”;</a:t>
            </a:r>
          </a:p>
        </p:txBody>
      </p:sp>
      <p:sp>
        <p:nvSpPr>
          <p:cNvPr id="3" name="Footer Placeholder 2">
            <a:extLst>
              <a:ext uri="{FF2B5EF4-FFF2-40B4-BE49-F238E27FC236}">
                <a16:creationId xmlns:a16="http://schemas.microsoft.com/office/drawing/2014/main" id="{FDEC7B21-E184-4E0F-9273-6269AB11A248}"/>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2EA47449-072C-44D2-901A-2A68051AAE58}"/>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895566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7" name="Content Placeholder 6"/>
          <p:cNvSpPr>
            <a:spLocks noGrp="1"/>
          </p:cNvSpPr>
          <p:nvPr>
            <p:ph idx="1"/>
          </p:nvPr>
        </p:nvSpPr>
        <p:spPr/>
        <p:txBody>
          <a:bodyPr>
            <a:normAutofit/>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t>while(</a:t>
            </a:r>
            <a:r>
              <a:rPr lang="en-US" dirty="0" err="1"/>
              <a:t>i</a:t>
            </a:r>
            <a:r>
              <a:rPr lang="en-US" dirty="0"/>
              <a:t> &lt; 10){ //test the loop control variable</a:t>
            </a:r>
          </a:p>
          <a:p>
            <a:r>
              <a:rPr lang="en-US" dirty="0"/>
              <a:t>	</a:t>
            </a:r>
            <a:r>
              <a:rPr lang="en-US" dirty="0" err="1"/>
              <a:t>i</a:t>
            </a:r>
            <a:r>
              <a:rPr lang="en-US" dirty="0"/>
              <a:t>++;  //increment the loop control variable</a:t>
            </a:r>
          </a:p>
          <a:p>
            <a:r>
              <a:rPr lang="en-US" dirty="0"/>
              <a:t>}</a:t>
            </a:r>
          </a:p>
        </p:txBody>
      </p:sp>
      <p:sp>
        <p:nvSpPr>
          <p:cNvPr id="3" name="Footer Placeholder 2">
            <a:extLst>
              <a:ext uri="{FF2B5EF4-FFF2-40B4-BE49-F238E27FC236}">
                <a16:creationId xmlns:a16="http://schemas.microsoft.com/office/drawing/2014/main" id="{DE83E900-68C7-432D-B8F2-FD8DD0E4547F}"/>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011C35D9-F9BE-4F63-877E-1ACDE1EA21B4}"/>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818676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7" name="Content Placeholder 6"/>
          <p:cNvSpPr>
            <a:spLocks noGrp="1"/>
          </p:cNvSpPr>
          <p:nvPr>
            <p:ph idx="1"/>
          </p:nvPr>
        </p:nvSpPr>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p>
          <a:p>
            <a:r>
              <a:rPr lang="en-US" dirty="0"/>
              <a:t>For (var </a:t>
            </a:r>
            <a:r>
              <a:rPr lang="en-US" dirty="0" err="1"/>
              <a:t>i</a:t>
            </a:r>
            <a:r>
              <a:rPr lang="en-US" dirty="0"/>
              <a:t>=0;i&lt;10;i++){</a:t>
            </a:r>
          </a:p>
          <a:p>
            <a:pPr lvl="1"/>
            <a:r>
              <a:rPr lang="en-US" sz="1800" spc="10" dirty="0">
                <a:solidFill>
                  <a:schemeClr val="tx1"/>
                </a:solidFill>
              </a:rPr>
              <a:t>Alert(</a:t>
            </a:r>
            <a:r>
              <a:rPr lang="en-US" sz="1800" spc="10" dirty="0" err="1">
                <a:solidFill>
                  <a:schemeClr val="tx1"/>
                </a:solidFill>
              </a:rPr>
              <a:t>i</a:t>
            </a:r>
            <a:r>
              <a:rPr lang="en-US" sz="1800" spc="10" dirty="0">
                <a:solidFill>
                  <a:schemeClr val="tx1"/>
                </a:solidFill>
              </a:rPr>
              <a:t>)</a:t>
            </a:r>
          </a:p>
          <a:p>
            <a:r>
              <a:rPr lang="en-US" dirty="0"/>
              <a:t>}</a:t>
            </a:r>
          </a:p>
        </p:txBody>
      </p:sp>
      <p:sp>
        <p:nvSpPr>
          <p:cNvPr id="5" name="Footer Placeholder 4">
            <a:extLst>
              <a:ext uri="{FF2B5EF4-FFF2-40B4-BE49-F238E27FC236}">
                <a16:creationId xmlns:a16="http://schemas.microsoft.com/office/drawing/2014/main" id="{0B8AA326-8255-47A1-BEDA-FCBE929D5015}"/>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F1C598A1-68C3-4C65-AE54-A9585446D34E}"/>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42288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7" name="Content Placeholder 6"/>
          <p:cNvSpPr>
            <a:spLocks noGrp="1"/>
          </p:cNvSpPr>
          <p:nvPr>
            <p:ph idx="1"/>
          </p:nvPr>
        </p:nvSpPr>
        <p:spPr/>
        <p:txBody>
          <a:bodyPr>
            <a:normAutofit/>
          </a:bodyPr>
          <a:lstStyle/>
          <a:p>
            <a:r>
              <a:rPr lang="en-US" b="1" dirty="0"/>
              <a:t>Functions </a:t>
            </a:r>
            <a:r>
              <a:rPr lang="en-US" dirty="0"/>
              <a:t>are the building block for modular code in JavaScript, and are even used to build </a:t>
            </a:r>
            <a:r>
              <a:rPr lang="en-US" b="1" dirty="0"/>
              <a:t>pseudo-classes</a:t>
            </a:r>
            <a:r>
              <a:rPr lang="en-US" dirty="0"/>
              <a:t>, which you will learn about later.</a:t>
            </a:r>
          </a:p>
          <a:p>
            <a:r>
              <a:rPr lang="en-US" dirty="0"/>
              <a:t>They are defined by using the reserved word </a:t>
            </a:r>
            <a:r>
              <a:rPr lang="en-US" b="1" dirty="0"/>
              <a:t>function</a:t>
            </a:r>
            <a:r>
              <a:rPr lang="en-US" dirty="0"/>
              <a:t> and then the function name and (optional) parameters.</a:t>
            </a:r>
          </a:p>
          <a:p>
            <a:r>
              <a:rPr lang="en-US" dirty="0"/>
              <a:t>Since JavaScript is dynamically typed, functions do not require a return type, nor do the parameters require type.</a:t>
            </a:r>
            <a:endParaRPr lang="en-US" dirty="0">
              <a:solidFill>
                <a:schemeClr val="accent2"/>
              </a:solidFill>
            </a:endParaRPr>
          </a:p>
        </p:txBody>
      </p:sp>
      <p:sp>
        <p:nvSpPr>
          <p:cNvPr id="3" name="Slide Number Placeholder 2">
            <a:extLst>
              <a:ext uri="{FF2B5EF4-FFF2-40B4-BE49-F238E27FC236}">
                <a16:creationId xmlns:a16="http://schemas.microsoft.com/office/drawing/2014/main" id="{C202108F-578E-494D-A29C-9DEBDDB6EF53}"/>
              </a:ext>
            </a:extLst>
          </p:cNvPr>
          <p:cNvSpPr>
            <a:spLocks noGrp="1"/>
          </p:cNvSpPr>
          <p:nvPr>
            <p:ph type="sldNum" sz="quarter" idx="12"/>
          </p:nvPr>
        </p:nvSpPr>
        <p:spPr/>
        <p:txBody>
          <a:bodyPr/>
          <a:lstStyle/>
          <a:p>
            <a:fld id="{8746D3AE-9A6B-4724-B938-46259D069CC8}" type="slidenum">
              <a:rPr lang="en-US" smtClean="0"/>
              <a:pPr/>
              <a:t>28</a:t>
            </a:fld>
            <a:endParaRPr lang="en-US"/>
          </a:p>
        </p:txBody>
      </p:sp>
    </p:spTree>
    <p:extLst>
      <p:ext uri="{BB962C8B-B14F-4D97-AF65-F5344CB8AC3E}">
        <p14:creationId xmlns:p14="http://schemas.microsoft.com/office/powerpoint/2010/main" val="3504379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7" name="Content Placeholder 6"/>
          <p:cNvSpPr>
            <a:spLocks noGrp="1"/>
          </p:cNvSpPr>
          <p:nvPr>
            <p:ph idx="1"/>
          </p:nvPr>
        </p:nvSpPr>
        <p:spPr/>
        <p:txBody>
          <a:bodyPr>
            <a:normAutofit fontScale="92500" lnSpcReduction="1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
        <p:nvSpPr>
          <p:cNvPr id="3" name="Footer Placeholder 2">
            <a:extLst>
              <a:ext uri="{FF2B5EF4-FFF2-40B4-BE49-F238E27FC236}">
                <a16:creationId xmlns:a16="http://schemas.microsoft.com/office/drawing/2014/main" id="{9A860DA6-4937-4A43-AE77-3E11332EAB67}"/>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E984E90C-999D-40C9-A592-041B9006F8F4}"/>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53093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JavaScript is not JAVA</a:t>
            </a:r>
          </a:p>
          <a:p>
            <a:pPr marL="342900" indent="-342900">
              <a:buFont typeface="Arial"/>
              <a:buChar char="•"/>
            </a:pPr>
            <a:r>
              <a:rPr lang="en-US" dirty="0"/>
              <a:t>JavaScript runs right inside the browser</a:t>
            </a:r>
          </a:p>
          <a:p>
            <a:pPr marL="342900" indent="-342900">
              <a:buFont typeface="Arial"/>
              <a:buChar char="•"/>
            </a:pPr>
            <a:r>
              <a:rPr lang="en-US" dirty="0"/>
              <a:t>JavaScript is dynamically typed</a:t>
            </a:r>
          </a:p>
          <a:p>
            <a:pPr marL="342900" indent="-342900">
              <a:buFont typeface="Arial"/>
              <a:buChar char="•"/>
            </a:pPr>
            <a:r>
              <a:rPr lang="en-US" dirty="0"/>
              <a:t>JavaScript is object oriented in that almost everything in the language is an object</a:t>
            </a:r>
          </a:p>
          <a:p>
            <a:pPr marL="804863" lvl="1" indent="-342900">
              <a:buFont typeface="Arial"/>
              <a:buChar char="•"/>
            </a:pPr>
            <a:r>
              <a:rPr lang="en-US" dirty="0"/>
              <a:t>the objects in JavaScript are prototype-based rather than class-based, which means that while JavaScript shares some syntactic features of PHP, Java or C#, it is also quite different from those languages</a:t>
            </a:r>
          </a:p>
          <a:p>
            <a:pPr marL="342900" indent="-342900">
              <a:buFont typeface="Arial"/>
              <a:buChar char="•"/>
            </a:pPr>
            <a:endParaRPr lang="en-US" dirty="0"/>
          </a:p>
        </p:txBody>
      </p:sp>
      <p:sp>
        <p:nvSpPr>
          <p:cNvPr id="5" name="Footer Placeholder 4">
            <a:extLst>
              <a:ext uri="{FF2B5EF4-FFF2-40B4-BE49-F238E27FC236}">
                <a16:creationId xmlns:a16="http://schemas.microsoft.com/office/drawing/2014/main" id="{C22B8729-A9CC-466D-842C-44727277D123}"/>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FB1159EF-9BCA-475F-870B-8234208C9B65}"/>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939416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dirty="0"/>
              <a:t>The alert() function makes the browser show a pop-up to the user, with whatever is passed being the message displayed. The following JavaScript code displays a simple hello world message in a pop-up:</a:t>
            </a:r>
          </a:p>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5" name="Footer Placeholder 4">
            <a:extLst>
              <a:ext uri="{FF2B5EF4-FFF2-40B4-BE49-F238E27FC236}">
                <a16:creationId xmlns:a16="http://schemas.microsoft.com/office/drawing/2014/main" id="{896C8261-7B2C-4E8F-BF6E-47BFAF4C9EE3}"/>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2AC21E77-7666-44A7-BADE-4E5474E20294}"/>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193421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using try and catch</a:t>
            </a:r>
          </a:p>
        </p:txBody>
      </p:sp>
      <p:sp>
        <p:nvSpPr>
          <p:cNvPr id="3" name="Content Placeholder 2"/>
          <p:cNvSpPr>
            <a:spLocks noGrp="1"/>
          </p:cNvSpPr>
          <p:nvPr>
            <p:ph idx="1"/>
          </p:nvPr>
        </p:nvSpPr>
        <p:spPr/>
        <p:txBody>
          <a:bodyPr>
            <a:normAutofit lnSpcReduction="10000"/>
          </a:bodyPr>
          <a:lstStyle/>
          <a:p>
            <a:r>
              <a:rPr lang="en-US" dirty="0"/>
              <a:t>When the browser’s JavaScript engine encounters an error, it will </a:t>
            </a:r>
            <a:r>
              <a:rPr lang="en-US" i="1" dirty="0"/>
              <a:t>throw </a:t>
            </a:r>
            <a:r>
              <a:rPr lang="en-US" dirty="0"/>
              <a:t>an </a:t>
            </a:r>
            <a:r>
              <a:rPr lang="en-US" b="1" dirty="0"/>
              <a:t>exception</a:t>
            </a:r>
            <a:r>
              <a:rPr lang="en-US" dirty="0"/>
              <a:t>. These exceptions interrupt the regular, sequential execution of the program and can stop the JavaScript engine altogether. However, you can optionally catch these errors preventing disruption of the program using the </a:t>
            </a:r>
            <a:r>
              <a:rPr lang="en-US" b="1" dirty="0"/>
              <a:t>try–catch block</a:t>
            </a:r>
          </a:p>
          <a:p>
            <a:r>
              <a:rPr lang="en-US" dirty="0"/>
              <a:t>Try{</a:t>
            </a:r>
          </a:p>
          <a:p>
            <a:pPr lvl="1"/>
            <a:r>
              <a:rPr lang="en-US" dirty="0" err="1"/>
              <a:t>Function_not_found</a:t>
            </a:r>
            <a:r>
              <a:rPr lang="en-US" dirty="0"/>
              <a:t>(“test”);</a:t>
            </a:r>
          </a:p>
          <a:p>
            <a:r>
              <a:rPr lang="en-US" dirty="0"/>
              <a:t>}</a:t>
            </a:r>
          </a:p>
          <a:p>
            <a:r>
              <a:rPr lang="en-US" dirty="0"/>
              <a:t>Catch(err1){</a:t>
            </a:r>
          </a:p>
          <a:p>
            <a:pPr lvl="1"/>
            <a:r>
              <a:rPr lang="en-US" dirty="0"/>
              <a:t>Alert(“Exception details:”+err1);</a:t>
            </a:r>
          </a:p>
          <a:p>
            <a:r>
              <a:rPr lang="en-US" dirty="0"/>
              <a:t>}</a:t>
            </a:r>
          </a:p>
        </p:txBody>
      </p:sp>
      <p:sp>
        <p:nvSpPr>
          <p:cNvPr id="6" name="Slide Number Placeholder 5">
            <a:extLst>
              <a:ext uri="{FF2B5EF4-FFF2-40B4-BE49-F238E27FC236}">
                <a16:creationId xmlns:a16="http://schemas.microsoft.com/office/drawing/2014/main" id="{C2ACCE40-FC14-435C-B866-6F3A3D71A87E}"/>
              </a:ext>
            </a:extLst>
          </p:cNvPr>
          <p:cNvSpPr>
            <a:spLocks noGrp="1"/>
          </p:cNvSpPr>
          <p:nvPr>
            <p:ph type="sldNum" sz="quarter" idx="12"/>
          </p:nvPr>
        </p:nvSpPr>
        <p:spPr/>
        <p:txBody>
          <a:bodyPr/>
          <a:lstStyle/>
          <a:p>
            <a:fld id="{8746D3AE-9A6B-4724-B938-46259D069CC8}" type="slidenum">
              <a:rPr lang="en-US" smtClean="0"/>
              <a:pPr/>
              <a:t>31</a:t>
            </a:fld>
            <a:endParaRPr lang="en-US"/>
          </a:p>
        </p:txBody>
      </p:sp>
    </p:spTree>
    <p:extLst>
      <p:ext uri="{BB962C8B-B14F-4D97-AF65-F5344CB8AC3E}">
        <p14:creationId xmlns:p14="http://schemas.microsoft.com/office/powerpoint/2010/main" val="218548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your own</a:t>
            </a:r>
          </a:p>
        </p:txBody>
      </p:sp>
      <p:sp>
        <p:nvSpPr>
          <p:cNvPr id="3" name="Content Placeholder 2"/>
          <p:cNvSpPr>
            <a:spLocks noGrp="1"/>
          </p:cNvSpPr>
          <p:nvPr>
            <p:ph idx="1"/>
          </p:nvPr>
        </p:nvSpPr>
        <p:spPr/>
        <p:txBody>
          <a:bodyPr>
            <a:normAutofit lnSpcReduction="10000"/>
          </a:bodyPr>
          <a:lstStyle/>
          <a:p>
            <a:r>
              <a:rPr lang="en-US" dirty="0"/>
              <a:t>Although try-catch can be used exclusively to catch built-in JavaScript errors, it can also be used by your programs, to throw your own messages. The throw keyword stops normal sequential execution, just like the built-in exceptions</a:t>
            </a:r>
          </a:p>
          <a:p>
            <a:r>
              <a:rPr lang="en-US" dirty="0"/>
              <a:t>Try{</a:t>
            </a:r>
          </a:p>
          <a:p>
            <a:pPr lvl="1"/>
            <a:r>
              <a:rPr lang="en-US" dirty="0"/>
              <a:t>Var x=1</a:t>
            </a:r>
          </a:p>
          <a:p>
            <a:pPr lvl="1"/>
            <a:r>
              <a:rPr lang="en-US" dirty="0"/>
              <a:t>If(x%2==1){</a:t>
            </a:r>
          </a:p>
          <a:p>
            <a:pPr lvl="2"/>
            <a:r>
              <a:rPr lang="en-US" dirty="0"/>
              <a:t>Throw “Exception1”;</a:t>
            </a:r>
          </a:p>
          <a:p>
            <a:pPr lvl="1"/>
            <a:r>
              <a:rPr lang="en-US" dirty="0"/>
              <a:t>}</a:t>
            </a:r>
          </a:p>
          <a:p>
            <a:r>
              <a:rPr lang="en-US" dirty="0"/>
              <a:t>}</a:t>
            </a:r>
          </a:p>
          <a:p>
            <a:r>
              <a:rPr lang="en-US" dirty="0"/>
              <a:t>Catch(</a:t>
            </a:r>
            <a:r>
              <a:rPr lang="en-US" dirty="0" err="1"/>
              <a:t>excpt</a:t>
            </a:r>
            <a:r>
              <a:rPr lang="en-US" dirty="0"/>
              <a:t>){</a:t>
            </a:r>
          </a:p>
          <a:p>
            <a:pPr lvl="1"/>
            <a:r>
              <a:rPr lang="en-US" dirty="0"/>
              <a:t>Alert(</a:t>
            </a:r>
            <a:r>
              <a:rPr lang="en-US" dirty="0" err="1"/>
              <a:t>excpt</a:t>
            </a:r>
            <a:r>
              <a:rPr lang="en-US" dirty="0"/>
              <a:t>+”Custom except”)</a:t>
            </a:r>
          </a:p>
          <a:p>
            <a:r>
              <a:rPr lang="en-US" dirty="0"/>
              <a:t>}</a:t>
            </a:r>
          </a:p>
        </p:txBody>
      </p:sp>
      <p:sp>
        <p:nvSpPr>
          <p:cNvPr id="4" name="Footer Placeholder 3">
            <a:extLst>
              <a:ext uri="{FF2B5EF4-FFF2-40B4-BE49-F238E27FC236}">
                <a16:creationId xmlns:a16="http://schemas.microsoft.com/office/drawing/2014/main" id="{F00F44EF-67C2-4B98-9598-2E257E58BD60}"/>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02A4883D-029E-4DC5-B723-B3C8B7CE8092}"/>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858064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normAutofit/>
          </a:bodyPr>
          <a:lstStyle/>
          <a:p>
            <a:r>
              <a:rPr lang="en-US" dirty="0"/>
              <a:t>Try-catch and throw statements should be used for </a:t>
            </a:r>
            <a:r>
              <a:rPr lang="en-US" i="1" dirty="0"/>
              <a:t>abnormal </a:t>
            </a:r>
            <a:r>
              <a:rPr lang="en-US" dirty="0"/>
              <a:t>or </a:t>
            </a:r>
            <a:r>
              <a:rPr lang="en-US" i="1" dirty="0"/>
              <a:t>exceptional </a:t>
            </a:r>
            <a:r>
              <a:rPr lang="en-US" dirty="0"/>
              <a:t>cases in your program.</a:t>
            </a:r>
          </a:p>
          <a:p>
            <a:r>
              <a:rPr lang="en-US" dirty="0"/>
              <a:t>Throwing an exception disrupts the sequential execution of a program. When the exception is thrown all subsequent code is not executed until the catch statement is reached. </a:t>
            </a:r>
          </a:p>
          <a:p>
            <a:r>
              <a:rPr lang="en-US" dirty="0"/>
              <a:t>This reinforces why try-catch is for exceptional cases.</a:t>
            </a:r>
          </a:p>
        </p:txBody>
      </p:sp>
      <p:sp>
        <p:nvSpPr>
          <p:cNvPr id="4" name="Footer Placeholder 3">
            <a:extLst>
              <a:ext uri="{FF2B5EF4-FFF2-40B4-BE49-F238E27FC236}">
                <a16:creationId xmlns:a16="http://schemas.microsoft.com/office/drawing/2014/main" id="{C850257F-1A13-48B0-B810-5A67D1F0D4EB}"/>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FF4C555F-D580-461D-A262-C362CDCF8D5C}"/>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9204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not a full-fledged object-oriented programming language.</a:t>
            </a:r>
          </a:p>
          <a:p>
            <a:r>
              <a:rPr lang="en-US" dirty="0"/>
              <a:t>It does not have classes per se, and it does not support many of the patterns you’d expect from an object-oriented language like inheritance and polymorphism.</a:t>
            </a:r>
          </a:p>
          <a:p>
            <a:r>
              <a:rPr lang="en-US" dirty="0"/>
              <a:t>The language does, however, support objects.</a:t>
            </a:r>
          </a:p>
          <a:p>
            <a:endParaRPr lang="en-US" dirty="0"/>
          </a:p>
        </p:txBody>
      </p:sp>
      <p:sp>
        <p:nvSpPr>
          <p:cNvPr id="5" name="Footer Placeholder 4">
            <a:extLst>
              <a:ext uri="{FF2B5EF4-FFF2-40B4-BE49-F238E27FC236}">
                <a16:creationId xmlns:a16="http://schemas.microsoft.com/office/drawing/2014/main" id="{7477851F-435C-4C75-A728-161FE255F9BE}"/>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9F3CDF35-6E9B-4B5B-B94C-DD9984ADAD7D}"/>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814734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5" name="Footer Placeholder 4">
            <a:extLst>
              <a:ext uri="{FF2B5EF4-FFF2-40B4-BE49-F238E27FC236}">
                <a16:creationId xmlns:a16="http://schemas.microsoft.com/office/drawing/2014/main" id="{2AC90EEF-9803-4B9B-BBD7-F9B7F6F7610D}"/>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261B8386-76AD-4BA0-8817-78F4983F95C7}"/>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622596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Normally to create a new object we use the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new </a:t>
            </a:r>
            <a:r>
              <a:rPr lang="en-US" dirty="0" err="1"/>
              <a:t>ObjectName</a:t>
            </a:r>
            <a:r>
              <a:rPr lang="en-US" dirty="0"/>
              <a:t>(p1,p2,..., </a:t>
            </a:r>
            <a:r>
              <a:rPr lang="en-US" dirty="0" err="1"/>
              <a:t>pn</a:t>
            </a:r>
            <a:r>
              <a:rPr lang="en-US" dirty="0"/>
              <a:t>);</a:t>
            </a:r>
          </a:p>
          <a:p>
            <a:r>
              <a:rPr lang="en-US" dirty="0"/>
              <a:t>For some classes, shortcut constructors are defined</a:t>
            </a:r>
          </a:p>
          <a:p>
            <a:r>
              <a:rPr lang="en-US" dirty="0"/>
              <a:t>var greetings = new String("Good Morning");</a:t>
            </a:r>
          </a:p>
        </p:txBody>
      </p:sp>
      <p:sp>
        <p:nvSpPr>
          <p:cNvPr id="5" name="Footer Placeholder 4">
            <a:extLst>
              <a:ext uri="{FF2B5EF4-FFF2-40B4-BE49-F238E27FC236}">
                <a16:creationId xmlns:a16="http://schemas.microsoft.com/office/drawing/2014/main" id="{A5FE504C-6CFD-4F16-AE60-B0301F9F2257}"/>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26034874-C13D-4C80-A046-8FFB9A33E491}"/>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692143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dirty="0"/>
              <a:t>//show </a:t>
            </a:r>
            <a:r>
              <a:rPr lang="en-US" dirty="0" err="1"/>
              <a:t>someObject.property</a:t>
            </a:r>
            <a:r>
              <a:rPr lang="en-US" dirty="0"/>
              <a:t> to the user</a:t>
            </a:r>
            <a:br>
              <a:rPr lang="en-US" dirty="0"/>
            </a:br>
            <a:r>
              <a:rPr lang="en-US" dirty="0"/>
              <a:t>alert(</a:t>
            </a:r>
            <a:r>
              <a:rPr lang="en-US" dirty="0" err="1"/>
              <a:t>someObject.property</a:t>
            </a:r>
            <a:r>
              <a:rPr lang="en-US" dirty="0"/>
              <a:t>);</a:t>
            </a:r>
          </a:p>
        </p:txBody>
      </p:sp>
      <p:sp>
        <p:nvSpPr>
          <p:cNvPr id="5" name="Footer Placeholder 4">
            <a:extLst>
              <a:ext uri="{FF2B5EF4-FFF2-40B4-BE49-F238E27FC236}">
                <a16:creationId xmlns:a16="http://schemas.microsoft.com/office/drawing/2014/main" id="{BCCE7894-3488-49FE-A677-09A47A86642E}"/>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9FCD33E3-3DBA-4FD8-9F9E-9A3F70C39B4E}"/>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625693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Objects can also have methods, which are </a:t>
            </a:r>
            <a:r>
              <a:rPr lang="en-US" b="1" dirty="0"/>
              <a:t>functions</a:t>
            </a:r>
            <a:r>
              <a:rPr lang="en-US" dirty="0"/>
              <a:t> associated with an instance of an object. These methods are called using the same dot notation as for properties, but instead of accessing a variable, we are calling a method.</a:t>
            </a:r>
          </a:p>
          <a:p>
            <a:r>
              <a:rPr lang="en-US" dirty="0" err="1"/>
              <a:t>someObject.doSomething</a:t>
            </a:r>
            <a:r>
              <a:rPr lang="en-US" dirty="0"/>
              <a:t>();</a:t>
            </a:r>
          </a:p>
          <a:p>
            <a:r>
              <a:rPr lang="en-US" dirty="0"/>
              <a:t>Methods may produce different output depending on the object they are associated with because </a:t>
            </a:r>
            <a:r>
              <a:rPr lang="en-US" i="1" dirty="0"/>
              <a:t>they can utilize the internal properties of the object.</a:t>
            </a:r>
          </a:p>
        </p:txBody>
      </p:sp>
      <p:sp>
        <p:nvSpPr>
          <p:cNvPr id="5" name="Footer Placeholder 4">
            <a:extLst>
              <a:ext uri="{FF2B5EF4-FFF2-40B4-BE49-F238E27FC236}">
                <a16:creationId xmlns:a16="http://schemas.microsoft.com/office/drawing/2014/main" id="{23149965-7549-46B1-85C6-8B94380A72B9}"/>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F745661B-BC6F-44D5-9B63-502C28685FF6}"/>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04992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Objects Included in JavaScript</a:t>
            </a:r>
          </a:p>
        </p:txBody>
      </p:sp>
      <p:sp>
        <p:nvSpPr>
          <p:cNvPr id="3" name="Content Placeholder 2"/>
          <p:cNvSpPr>
            <a:spLocks noGrp="1"/>
          </p:cNvSpPr>
          <p:nvPr>
            <p:ph idx="1"/>
          </p:nvPr>
        </p:nvSpPr>
        <p:spPr/>
        <p:txBody>
          <a:bodyPr>
            <a:normAutofit/>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5" name="Footer Placeholder 4">
            <a:extLst>
              <a:ext uri="{FF2B5EF4-FFF2-40B4-BE49-F238E27FC236}">
                <a16:creationId xmlns:a16="http://schemas.microsoft.com/office/drawing/2014/main" id="{29561AC6-9351-4767-9938-221F66A3584F}"/>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B495BB88-461E-467E-B20D-6ABE37C63D92}"/>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020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pic>
        <p:nvPicPr>
          <p:cNvPr id="7" name="Content Placeholder 6" descr="4071506001.eps.png">
            <a:extLst>
              <a:ext uri="{FF2B5EF4-FFF2-40B4-BE49-F238E27FC236}">
                <a16:creationId xmlns:a16="http://schemas.microsoft.com/office/drawing/2014/main" id="{05DAEB74-7834-4233-9C91-549777D5B364}"/>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6150" y="1937301"/>
            <a:ext cx="6446838" cy="4134335"/>
          </a:xfrm>
          <a:prstGeom prst="rect">
            <a:avLst/>
          </a:prstGeom>
        </p:spPr>
      </p:pic>
      <p:sp>
        <p:nvSpPr>
          <p:cNvPr id="8" name="Footer Placeholder 7">
            <a:extLst>
              <a:ext uri="{FF2B5EF4-FFF2-40B4-BE49-F238E27FC236}">
                <a16:creationId xmlns:a16="http://schemas.microsoft.com/office/drawing/2014/main" id="{EA383724-B24E-4C28-96C6-5BA7D5170B86}"/>
              </a:ext>
            </a:extLst>
          </p:cNvPr>
          <p:cNvSpPr>
            <a:spLocks noGrp="1"/>
          </p:cNvSpPr>
          <p:nvPr>
            <p:ph type="ftr" sz="quarter" idx="11"/>
          </p:nvPr>
        </p:nvSpPr>
        <p:spPr/>
        <p:txBody>
          <a:bodyPr/>
          <a:lstStyle/>
          <a:p>
            <a:r>
              <a:rPr lang="en-US"/>
              <a:t>zeshan.khan@nu.edu.pk</a:t>
            </a:r>
          </a:p>
        </p:txBody>
      </p:sp>
      <p:sp>
        <p:nvSpPr>
          <p:cNvPr id="9" name="Slide Number Placeholder 8">
            <a:extLst>
              <a:ext uri="{FF2B5EF4-FFF2-40B4-BE49-F238E27FC236}">
                <a16:creationId xmlns:a16="http://schemas.microsoft.com/office/drawing/2014/main" id="{029D1BC8-9ECF-4251-BA85-2DA313588B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061048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Arrays are one of the most used data structures. In practice, this class is defined to behave more like a linked list in that it can be resized dynamically, but the implementation is browser specific,  meaning the efficiency of insert and delete operations is unknown.</a:t>
            </a:r>
          </a:p>
          <a:p>
            <a:r>
              <a:rPr lang="en-US" dirty="0"/>
              <a:t>The following code creates a new, empty array named greetings:</a:t>
            </a:r>
          </a:p>
          <a:p>
            <a:r>
              <a:rPr lang="en-US" dirty="0" err="1"/>
              <a:t>var</a:t>
            </a:r>
            <a:r>
              <a:rPr lang="en-US" dirty="0"/>
              <a:t> greetings = new Array();</a:t>
            </a:r>
          </a:p>
        </p:txBody>
      </p:sp>
      <p:sp>
        <p:nvSpPr>
          <p:cNvPr id="5" name="Footer Placeholder 4">
            <a:extLst>
              <a:ext uri="{FF2B5EF4-FFF2-40B4-BE49-F238E27FC236}">
                <a16:creationId xmlns:a16="http://schemas.microsoft.com/office/drawing/2014/main" id="{D00D6F94-3607-4EB3-9535-7FD825E38FFB}"/>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64F5B1F8-22A8-42FE-B40D-A2849E2410C2}"/>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546514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To initialize the array with values, the variable declaration would look like the following:</a:t>
            </a:r>
          </a:p>
          <a:p>
            <a:r>
              <a:rPr lang="en-US" dirty="0" err="1"/>
              <a:t>var</a:t>
            </a:r>
            <a:r>
              <a:rPr lang="en-US" dirty="0"/>
              <a:t> greetings = new Array("Good Morning", "Good Afternoon");</a:t>
            </a:r>
          </a:p>
          <a:p>
            <a:r>
              <a:rPr lang="en-US" dirty="0"/>
              <a:t>or, using the square bracket notation:</a:t>
            </a:r>
          </a:p>
          <a:p>
            <a:r>
              <a:rPr lang="en-US" dirty="0" err="1"/>
              <a:t>var</a:t>
            </a:r>
            <a:r>
              <a:rPr lang="en-US" dirty="0"/>
              <a:t> greetings = ["Good Morning", "Good Afternoon"];</a:t>
            </a:r>
          </a:p>
        </p:txBody>
      </p:sp>
      <p:sp>
        <p:nvSpPr>
          <p:cNvPr id="5" name="Footer Placeholder 4">
            <a:extLst>
              <a:ext uri="{FF2B5EF4-FFF2-40B4-BE49-F238E27FC236}">
                <a16:creationId xmlns:a16="http://schemas.microsoft.com/office/drawing/2014/main" id="{70639CD2-ACB6-4161-8553-ADDFE443233C}"/>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5A801CEA-BBB9-44B1-8B51-72C1B418BB5B}"/>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74246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normAutofit/>
          </a:bodyPr>
          <a:lstStyle/>
          <a:p>
            <a:r>
              <a:rPr lang="en-US" dirty="0"/>
              <a:t>To access an element in the array you use the familiar square bracket notation from Java and C-style languages, with the index you wish to access inside the brackets.</a:t>
            </a:r>
          </a:p>
          <a:p>
            <a:pPr lvl="1"/>
            <a:r>
              <a:rPr lang="en-US" dirty="0"/>
              <a:t>alert ( greetings[0] );</a:t>
            </a:r>
          </a:p>
          <a:p>
            <a:r>
              <a:rPr lang="en-US" dirty="0"/>
              <a:t>One of the most common actions on an array is to traverse through the items sequentially. Using the Array object’s length property to determine the maximum valid index. We have:</a:t>
            </a:r>
          </a:p>
          <a:p>
            <a:r>
              <a:rPr lang="en-US" dirty="0"/>
              <a:t>for (var </a:t>
            </a:r>
            <a:r>
              <a:rPr lang="en-US" dirty="0" err="1"/>
              <a:t>i</a:t>
            </a:r>
            <a:r>
              <a:rPr lang="en-US" dirty="0"/>
              <a:t> = 0; </a:t>
            </a:r>
            <a:r>
              <a:rPr lang="en-US" dirty="0" err="1"/>
              <a:t>i</a:t>
            </a:r>
            <a:r>
              <a:rPr lang="en-US" dirty="0"/>
              <a:t> &lt; </a:t>
            </a:r>
            <a:r>
              <a:rPr lang="en-US" dirty="0" err="1"/>
              <a:t>greetings.length</a:t>
            </a:r>
            <a:r>
              <a:rPr lang="en-US" dirty="0"/>
              <a:t>; </a:t>
            </a:r>
            <a:r>
              <a:rPr lang="en-US" dirty="0" err="1"/>
              <a:t>i</a:t>
            </a:r>
            <a:r>
              <a:rPr lang="en-US" dirty="0"/>
              <a:t>++){</a:t>
            </a:r>
          </a:p>
          <a:p>
            <a:pPr lvl="1"/>
            <a:r>
              <a:rPr lang="en-US" dirty="0"/>
              <a:t>alert(greetings[</a:t>
            </a:r>
            <a:r>
              <a:rPr lang="en-US" dirty="0" err="1"/>
              <a:t>i</a:t>
            </a:r>
            <a:r>
              <a:rPr lang="en-US" dirty="0"/>
              <a:t>]);</a:t>
            </a:r>
          </a:p>
          <a:p>
            <a:r>
              <a:rPr lang="en-US" dirty="0"/>
              <a:t>}</a:t>
            </a:r>
          </a:p>
        </p:txBody>
      </p:sp>
      <p:sp>
        <p:nvSpPr>
          <p:cNvPr id="5" name="Footer Placeholder 4">
            <a:extLst>
              <a:ext uri="{FF2B5EF4-FFF2-40B4-BE49-F238E27FC236}">
                <a16:creationId xmlns:a16="http://schemas.microsoft.com/office/drawing/2014/main" id="{B73160EB-2467-4854-858D-EAF021BA9036}"/>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B9CBF473-B6FA-47AB-B020-2ED38EECEE3A}"/>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629906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To add an item to an existing array, you can use the push method.</a:t>
            </a:r>
          </a:p>
          <a:p>
            <a:r>
              <a:rPr lang="en-US" dirty="0" err="1"/>
              <a:t>greetings.push</a:t>
            </a:r>
            <a:r>
              <a:rPr lang="en-US" dirty="0"/>
              <a:t>("Good Evening");</a:t>
            </a:r>
          </a:p>
          <a:p>
            <a:r>
              <a:rPr lang="en-US" dirty="0"/>
              <a:t>The pop method can be used to remove an item from the back of an array.</a:t>
            </a:r>
          </a:p>
          <a:p>
            <a:r>
              <a:rPr lang="en-US" dirty="0"/>
              <a:t>Additional methods: </a:t>
            </a:r>
            <a:r>
              <a:rPr lang="en-US" dirty="0" err="1"/>
              <a:t>concat</a:t>
            </a:r>
            <a:r>
              <a:rPr lang="en-US" dirty="0"/>
              <a:t>(), slice(), join(), reverse(), shift(), and sort()</a:t>
            </a:r>
          </a:p>
        </p:txBody>
      </p:sp>
      <p:sp>
        <p:nvSpPr>
          <p:cNvPr id="5" name="Footer Placeholder 4">
            <a:extLst>
              <a:ext uri="{FF2B5EF4-FFF2-40B4-BE49-F238E27FC236}">
                <a16:creationId xmlns:a16="http://schemas.microsoft.com/office/drawing/2014/main" id="{377EDB1F-B616-47D9-8587-A21D1F5B9118}"/>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CB3D7AF4-8EA6-433B-ADEE-CE4092C4AA92}"/>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933787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a:bodyPr>
          <a:lstStyle/>
          <a:p>
            <a:r>
              <a:rPr lang="en-US" dirty="0"/>
              <a:t>The Math class allows one to access common mathematic functions and common values quickly in one place.</a:t>
            </a:r>
          </a:p>
          <a:p>
            <a:r>
              <a:rPr lang="en-US" dirty="0"/>
              <a:t>This static class contains methods such as max(), min(), </a:t>
            </a:r>
            <a:r>
              <a:rPr lang="en-US" dirty="0" err="1"/>
              <a:t>pow</a:t>
            </a:r>
            <a:r>
              <a:rPr lang="en-US" dirty="0"/>
              <a:t>(), </a:t>
            </a:r>
            <a:r>
              <a:rPr lang="en-US" dirty="0" err="1"/>
              <a:t>sqrt</a:t>
            </a:r>
            <a:r>
              <a:rPr lang="en-US" dirty="0"/>
              <a:t>(), and </a:t>
            </a:r>
            <a:r>
              <a:rPr lang="en-US" dirty="0" err="1"/>
              <a:t>exp</a:t>
            </a:r>
            <a:r>
              <a:rPr lang="en-US" dirty="0"/>
              <a:t>(), and trigonometric functions such as sin(), </a:t>
            </a:r>
            <a:r>
              <a:rPr lang="en-US" dirty="0" err="1"/>
              <a:t>cos</a:t>
            </a:r>
            <a:r>
              <a:rPr lang="en-US" dirty="0"/>
              <a:t>(), and </a:t>
            </a:r>
            <a:r>
              <a:rPr lang="en-US" dirty="0" err="1"/>
              <a:t>arctan</a:t>
            </a:r>
            <a:r>
              <a:rPr lang="en-US" dirty="0"/>
              <a:t>().</a:t>
            </a:r>
          </a:p>
          <a:p>
            <a:r>
              <a:rPr lang="en-US" dirty="0"/>
              <a:t>Many mathematical constants are defined such as PI, E, SQRT2, and some others</a:t>
            </a:r>
          </a:p>
          <a:p>
            <a:r>
              <a:rPr lang="en-US" dirty="0" err="1"/>
              <a:t>Math.PI</a:t>
            </a:r>
            <a:r>
              <a:rPr lang="en-US" dirty="0"/>
              <a:t>; // 3.141592657</a:t>
            </a:r>
          </a:p>
          <a:p>
            <a:r>
              <a:rPr lang="en-US" dirty="0" err="1"/>
              <a:t>Math.sqrt</a:t>
            </a:r>
            <a:r>
              <a:rPr lang="en-US" dirty="0"/>
              <a:t>(4); // square root of 4 is 2.</a:t>
            </a:r>
          </a:p>
          <a:p>
            <a:r>
              <a:rPr lang="en-US" dirty="0" err="1"/>
              <a:t>Math.random</a:t>
            </a:r>
            <a:r>
              <a:rPr lang="en-US" dirty="0"/>
              <a:t>(); // random number between 0 and 1</a:t>
            </a:r>
          </a:p>
        </p:txBody>
      </p:sp>
      <p:sp>
        <p:nvSpPr>
          <p:cNvPr id="5" name="Footer Placeholder 4">
            <a:extLst>
              <a:ext uri="{FF2B5EF4-FFF2-40B4-BE49-F238E27FC236}">
                <a16:creationId xmlns:a16="http://schemas.microsoft.com/office/drawing/2014/main" id="{559322FF-7338-401A-8852-BFD5A399B2E4}"/>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1A3E80F0-541F-4494-A65C-33A13C2760EA}"/>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43796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p:txBody>
          <a:bodyPr>
            <a:normAutofit/>
          </a:bodyPr>
          <a:lstStyle/>
          <a:p>
            <a:r>
              <a:rPr lang="en-US" dirty="0"/>
              <a:t>The String class has already been used without us even knowing it.</a:t>
            </a:r>
          </a:p>
          <a:p>
            <a:r>
              <a:rPr lang="en-US" dirty="0"/>
              <a:t>Constructor usage</a:t>
            </a:r>
          </a:p>
          <a:p>
            <a:r>
              <a:rPr lang="en-US" dirty="0" err="1"/>
              <a:t>var</a:t>
            </a:r>
            <a:r>
              <a:rPr lang="en-US" dirty="0"/>
              <a:t> greet = new String("Good"); // long form constructor</a:t>
            </a:r>
          </a:p>
          <a:p>
            <a:r>
              <a:rPr lang="en-US" dirty="0" err="1"/>
              <a:t>var</a:t>
            </a:r>
            <a:r>
              <a:rPr lang="en-US" dirty="0"/>
              <a:t> greet = "Good"; // shortcut constructor</a:t>
            </a:r>
          </a:p>
          <a:p>
            <a:r>
              <a:rPr lang="en-US" dirty="0"/>
              <a:t>Length of a string</a:t>
            </a:r>
          </a:p>
          <a:p>
            <a:r>
              <a:rPr lang="en-US" dirty="0"/>
              <a:t>alert (</a:t>
            </a:r>
            <a:r>
              <a:rPr lang="en-US" dirty="0" err="1"/>
              <a:t>greet.length</a:t>
            </a:r>
            <a:r>
              <a:rPr lang="en-US" dirty="0"/>
              <a:t>); // will display "4"</a:t>
            </a:r>
          </a:p>
        </p:txBody>
      </p:sp>
      <p:sp>
        <p:nvSpPr>
          <p:cNvPr id="5" name="Footer Placeholder 4">
            <a:extLst>
              <a:ext uri="{FF2B5EF4-FFF2-40B4-BE49-F238E27FC236}">
                <a16:creationId xmlns:a16="http://schemas.microsoft.com/office/drawing/2014/main" id="{BE366068-7C88-4D78-BDCC-AB035632660C}"/>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BCA04880-7255-439C-B7F0-D8D4C42987DB}"/>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990776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p:txBody>
          <a:bodyPr>
            <a:normAutofit/>
          </a:bodyPr>
          <a:lstStyle/>
          <a:p>
            <a:r>
              <a:rPr lang="en-US" dirty="0" err="1"/>
              <a:t>var</a:t>
            </a:r>
            <a:r>
              <a:rPr lang="en-US" dirty="0"/>
              <a:t> </a:t>
            </a:r>
            <a:r>
              <a:rPr lang="en-US" dirty="0" err="1"/>
              <a:t>str</a:t>
            </a:r>
            <a:r>
              <a:rPr lang="en-US" dirty="0"/>
              <a:t> = </a:t>
            </a:r>
            <a:r>
              <a:rPr lang="en-US" dirty="0" err="1"/>
              <a:t>greet.concat</a:t>
            </a:r>
            <a:r>
              <a:rPr lang="en-US" dirty="0"/>
              <a:t>("Morning"); // Long form concatenation</a:t>
            </a:r>
          </a:p>
          <a:p>
            <a:r>
              <a:rPr lang="en-US" dirty="0" err="1"/>
              <a:t>var</a:t>
            </a:r>
            <a:r>
              <a:rPr lang="en-US" dirty="0"/>
              <a:t> </a:t>
            </a:r>
            <a:r>
              <a:rPr lang="en-US" dirty="0" err="1"/>
              <a:t>str</a:t>
            </a:r>
            <a:r>
              <a:rPr lang="en-US" dirty="0"/>
              <a:t> = greet + "Morning"; //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p>
        </p:txBody>
      </p:sp>
      <p:sp>
        <p:nvSpPr>
          <p:cNvPr id="5" name="Footer Placeholder 4">
            <a:extLst>
              <a:ext uri="{FF2B5EF4-FFF2-40B4-BE49-F238E27FC236}">
                <a16:creationId xmlns:a16="http://schemas.microsoft.com/office/drawing/2014/main" id="{432B4DFF-E41D-4C21-8B82-F5ADFADE052B}"/>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DF57B644-384A-4787-BA95-3ECC8511C56B}"/>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444359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p:txBody>
          <a:bodyPr>
            <a:normAutofit/>
          </a:bodyPr>
          <a:lstStyle/>
          <a:p>
            <a:r>
              <a:rPr lang="en-US" dirty="0"/>
              <a:t>The Date class is yet another helpful included object you should be aware of. It allows you to quickly calculate the current date or create date objects for particular dates. To display today’s date as a string, we would simply create a new object and use the </a:t>
            </a:r>
            <a:r>
              <a:rPr lang="en-US" dirty="0" err="1"/>
              <a:t>toString</a:t>
            </a:r>
            <a:r>
              <a:rPr lang="en-US" dirty="0"/>
              <a:t>() method.</a:t>
            </a:r>
          </a:p>
          <a:p>
            <a:r>
              <a:rPr lang="en-US" dirty="0" err="1"/>
              <a:t>var</a:t>
            </a:r>
            <a:r>
              <a:rPr lang="en-US" dirty="0"/>
              <a:t> d = new Date();</a:t>
            </a:r>
          </a:p>
          <a:p>
            <a:r>
              <a:rPr lang="en-US" dirty="0"/>
              <a:t>// This outputs Today is Mon Nov 12 2012 15:40:19 GMT-0700</a:t>
            </a:r>
          </a:p>
          <a:p>
            <a:r>
              <a:rPr lang="en-US" dirty="0"/>
              <a:t>alert ("Today is "+ </a:t>
            </a:r>
            <a:r>
              <a:rPr lang="en-US" dirty="0" err="1"/>
              <a:t>d.toString</a:t>
            </a:r>
            <a:r>
              <a:rPr lang="en-US" dirty="0"/>
              <a:t>());</a:t>
            </a:r>
          </a:p>
        </p:txBody>
      </p:sp>
      <p:sp>
        <p:nvSpPr>
          <p:cNvPr id="5" name="Footer Placeholder 4">
            <a:extLst>
              <a:ext uri="{FF2B5EF4-FFF2-40B4-BE49-F238E27FC236}">
                <a16:creationId xmlns:a16="http://schemas.microsoft.com/office/drawing/2014/main" id="{DCA30BF1-AE56-4B32-B1A3-345525E7CDA2}"/>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D7234E52-F31B-42A1-A6A2-74913060A67E}"/>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7450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a:t>
            </a:r>
          </a:p>
        </p:txBody>
      </p:sp>
      <p:sp>
        <p:nvSpPr>
          <p:cNvPr id="3" name="Content Placeholder 2"/>
          <p:cNvSpPr>
            <a:spLocks noGrp="1"/>
          </p:cNvSpPr>
          <p:nvPr>
            <p:ph idx="1"/>
          </p:nvPr>
        </p:nvSpPr>
        <p:spPr/>
        <p:txBody>
          <a:bodyPr>
            <a:normAutofit/>
          </a:bodyPr>
          <a:lstStyle/>
          <a:p>
            <a:r>
              <a:rPr lang="en-US" dirty="0"/>
              <a:t>The window object in JavaScript corresponds to the browser itself. Through it, you can access the current page’s URL, the browser’s history, and what’s being displayed in the status bar, as well as opening new browser windows. </a:t>
            </a:r>
          </a:p>
          <a:p>
            <a:r>
              <a:rPr lang="en-US" dirty="0"/>
              <a:t>In fact, the alert() function mentioned earlier is actually a method of the window object.</a:t>
            </a:r>
            <a:endParaRPr lang="en-US" b="1" dirty="0"/>
          </a:p>
        </p:txBody>
      </p:sp>
      <p:sp>
        <p:nvSpPr>
          <p:cNvPr id="5" name="Footer Placeholder 4">
            <a:extLst>
              <a:ext uri="{FF2B5EF4-FFF2-40B4-BE49-F238E27FC236}">
                <a16:creationId xmlns:a16="http://schemas.microsoft.com/office/drawing/2014/main" id="{C9B40A36-10B7-48EB-9101-F7B09FEE45C1}"/>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E47F4387-030A-41DC-A5EB-A99617A895F7}"/>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97287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dirty="0"/>
              <a:t>Platform- and language-neutral interface that will allow programs and scripts to dynamically access and update the content, structure and style of documents.</a:t>
            </a:r>
          </a:p>
        </p:txBody>
      </p:sp>
      <p:sp>
        <p:nvSpPr>
          <p:cNvPr id="5" name="Footer Placeholder 4">
            <a:extLst>
              <a:ext uri="{FF2B5EF4-FFF2-40B4-BE49-F238E27FC236}">
                <a16:creationId xmlns:a16="http://schemas.microsoft.com/office/drawing/2014/main" id="{0C23B0E9-01D5-42E0-A979-34B2518656E3}"/>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980F923C-5CC0-4A01-8FB9-3BC7812EBD81}"/>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6330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 Requirements</a:t>
            </a:r>
          </a:p>
        </p:txBody>
      </p:sp>
      <p:sp>
        <p:nvSpPr>
          <p:cNvPr id="3" name="Content Placeholder 2"/>
          <p:cNvSpPr>
            <a:spLocks noGrp="1"/>
          </p:cNvSpPr>
          <p:nvPr>
            <p:ph idx="1"/>
          </p:nvPr>
        </p:nvSpPr>
        <p:spPr/>
        <p:txBody>
          <a:bodyPr>
            <a:normAutofit/>
          </a:bodyPr>
          <a:lstStyle/>
          <a:p>
            <a:r>
              <a:rPr lang="en-US" dirty="0"/>
              <a:t>JavaScript enabled at client side</a:t>
            </a:r>
          </a:p>
          <a:p>
            <a:r>
              <a:rPr lang="en-US" dirty="0"/>
              <a:t>The idiosyncrasies between various browsers and operating systems that needs a huge testing</a:t>
            </a:r>
          </a:p>
          <a:p>
            <a:r>
              <a:rPr lang="en-US" dirty="0"/>
              <a:t>JavaScript-heavy web applications can be complicated to debug and maintain. </a:t>
            </a:r>
          </a:p>
        </p:txBody>
      </p:sp>
      <p:sp>
        <p:nvSpPr>
          <p:cNvPr id="5" name="Footer Placeholder 4">
            <a:extLst>
              <a:ext uri="{FF2B5EF4-FFF2-40B4-BE49-F238E27FC236}">
                <a16:creationId xmlns:a16="http://schemas.microsoft.com/office/drawing/2014/main" id="{D41EF788-868C-44AF-8C38-101A53A1797D}"/>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9DE435A1-7B2C-4DD1-AC50-9BF81870DA5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904351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We already know all about the DOM, but by another name. The tree structure from Chapter 2 (HTML) is formally called the </a:t>
            </a:r>
            <a:r>
              <a:rPr lang="en-US" b="1" dirty="0"/>
              <a:t>DOM Tree </a:t>
            </a:r>
            <a:r>
              <a:rPr lang="en-US" dirty="0"/>
              <a:t>with the root, or topmost object called the </a:t>
            </a:r>
            <a:r>
              <a:rPr lang="en-US" b="1" dirty="0"/>
              <a:t>Document Root</a:t>
            </a:r>
            <a:r>
              <a:rPr lang="en-US" dirty="0"/>
              <a:t>.</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744" y="3100658"/>
            <a:ext cx="6671456" cy="3604942"/>
          </a:xfrm>
          <a:prstGeom prst="rect">
            <a:avLst/>
          </a:prstGeom>
        </p:spPr>
      </p:pic>
      <p:sp>
        <p:nvSpPr>
          <p:cNvPr id="6" name="Footer Placeholder 5">
            <a:extLst>
              <a:ext uri="{FF2B5EF4-FFF2-40B4-BE49-F238E27FC236}">
                <a16:creationId xmlns:a16="http://schemas.microsoft.com/office/drawing/2014/main" id="{66A79329-EA00-4E20-9091-9BE68B9C3BE2}"/>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1AAEFE77-8CF7-417F-B57F-90E586318AFF}"/>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264140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5" name="Footer Placeholder 4">
            <a:extLst>
              <a:ext uri="{FF2B5EF4-FFF2-40B4-BE49-F238E27FC236}">
                <a16:creationId xmlns:a16="http://schemas.microsoft.com/office/drawing/2014/main" id="{C0658EF5-DDF0-4AD1-919A-A41AABF4353D}"/>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4FDAB6B4-3E54-48B9-9C8B-7BFC906FDB2A}"/>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424299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6150" y="2521152"/>
            <a:ext cx="6446838" cy="2966633"/>
          </a:xfrm>
        </p:spPr>
      </p:pic>
      <p:sp>
        <p:nvSpPr>
          <p:cNvPr id="3" name="Footer Placeholder 2">
            <a:extLst>
              <a:ext uri="{FF2B5EF4-FFF2-40B4-BE49-F238E27FC236}">
                <a16:creationId xmlns:a16="http://schemas.microsoft.com/office/drawing/2014/main" id="{392066E9-AA3C-417B-A333-ABC469DC273A}"/>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D6AB086E-5CD8-43F2-B661-07ACEBA463F8}"/>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095648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83895500"/>
              </p:ext>
            </p:extLst>
          </p:nvPr>
        </p:nvGraphicFramePr>
        <p:xfrm>
          <a:off x="946150" y="1828799"/>
          <a:ext cx="7207250" cy="4343403"/>
        </p:xfrm>
        <a:graphic>
          <a:graphicData uri="http://schemas.openxmlformats.org/drawingml/2006/table">
            <a:tbl>
              <a:tblPr firstRow="1" firstCol="1">
                <a:tableStyleId>{5C22544A-7EE6-4342-B048-85BDC9FD1C3A}</a:tableStyleId>
              </a:tblPr>
              <a:tblGrid>
                <a:gridCol w="1587776">
                  <a:extLst>
                    <a:ext uri="{9D8B030D-6E8A-4147-A177-3AD203B41FA5}">
                      <a16:colId xmlns:a16="http://schemas.microsoft.com/office/drawing/2014/main" val="20000"/>
                    </a:ext>
                  </a:extLst>
                </a:gridCol>
                <a:gridCol w="5619474">
                  <a:extLst>
                    <a:ext uri="{9D8B030D-6E8A-4147-A177-3AD203B41FA5}">
                      <a16:colId xmlns:a16="http://schemas.microsoft.com/office/drawing/2014/main" val="20001"/>
                    </a:ext>
                  </a:extLst>
                </a:gridCol>
              </a:tblGrid>
              <a:tr h="350628">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37123">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Last child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506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
        <p:nvSpPr>
          <p:cNvPr id="3" name="Footer Placeholder 2">
            <a:extLst>
              <a:ext uri="{FF2B5EF4-FFF2-40B4-BE49-F238E27FC236}">
                <a16:creationId xmlns:a16="http://schemas.microsoft.com/office/drawing/2014/main" id="{60575933-7EDF-452D-8E88-2C057ED3157A}"/>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000FCB5C-7F32-49AE-BDD5-3C369C24EC65}"/>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465874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3" name="Content Placeholder 2"/>
          <p:cNvSpPr>
            <a:spLocks noGrp="1"/>
          </p:cNvSpPr>
          <p:nvPr>
            <p:ph idx="1"/>
          </p:nvPr>
        </p:nvSpPr>
        <p:spPr/>
        <p:txBody>
          <a:bodyPr>
            <a:normAutofit/>
          </a:bodyPr>
          <a:lstStyle/>
          <a:p>
            <a:r>
              <a:rPr lang="en-US" dirty="0"/>
              <a:t>The DOM document object is the root JavaScript object representing the entire HTML document.</a:t>
            </a:r>
          </a:p>
          <a:p>
            <a:r>
              <a:rPr lang="en-US" dirty="0"/>
              <a:t>It contains some properties and methods that we will use extensively in our development and is globally accessible as document.</a:t>
            </a:r>
          </a:p>
          <a:p>
            <a:r>
              <a:rPr lang="en-US" dirty="0"/>
              <a:t>// specify the </a:t>
            </a:r>
            <a:r>
              <a:rPr lang="en-US" dirty="0" err="1"/>
              <a:t>doctype</a:t>
            </a:r>
            <a:r>
              <a:rPr lang="en-US" dirty="0"/>
              <a:t>, for example html</a:t>
            </a:r>
          </a:p>
          <a:p>
            <a:r>
              <a:rPr lang="en-US" dirty="0" err="1"/>
              <a:t>var</a:t>
            </a:r>
            <a:r>
              <a:rPr lang="en-US" dirty="0"/>
              <a:t> a = </a:t>
            </a:r>
            <a:r>
              <a:rPr lang="en-US" dirty="0" err="1"/>
              <a:t>document.doctype.name</a:t>
            </a:r>
            <a:r>
              <a:rPr lang="en-US" dirty="0"/>
              <a:t>;</a:t>
            </a:r>
          </a:p>
          <a:p>
            <a:r>
              <a:rPr lang="en-US" dirty="0"/>
              <a:t>// specify the page encoding, for example ISO-8859-1</a:t>
            </a:r>
          </a:p>
          <a:p>
            <a:r>
              <a:rPr lang="en-US" dirty="0" err="1"/>
              <a:t>var</a:t>
            </a:r>
            <a:r>
              <a:rPr lang="en-US" dirty="0"/>
              <a:t> b = </a:t>
            </a:r>
            <a:r>
              <a:rPr lang="en-US" dirty="0" err="1"/>
              <a:t>document.inputEncoding</a:t>
            </a:r>
            <a:r>
              <a:rPr lang="en-US" dirty="0"/>
              <a:t>;</a:t>
            </a:r>
          </a:p>
        </p:txBody>
      </p:sp>
      <p:sp>
        <p:nvSpPr>
          <p:cNvPr id="5" name="Footer Placeholder 4">
            <a:extLst>
              <a:ext uri="{FF2B5EF4-FFF2-40B4-BE49-F238E27FC236}">
                <a16:creationId xmlns:a16="http://schemas.microsoft.com/office/drawing/2014/main" id="{84E87AA5-FFC8-4175-A65E-B3C4F1C4DD82}"/>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A7F74A71-FBFB-460A-8AE0-5412BBC0FB29}"/>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618168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38049134"/>
              </p:ext>
            </p:extLst>
          </p:nvPr>
        </p:nvGraphicFramePr>
        <p:xfrm>
          <a:off x="946150" y="1691322"/>
          <a:ext cx="7054850" cy="4557077"/>
        </p:xfrm>
        <a:graphic>
          <a:graphicData uri="http://schemas.openxmlformats.org/drawingml/2006/table">
            <a:tbl>
              <a:tblPr firstRow="1" firstCol="1">
                <a:tableStyleId>{5C22544A-7EE6-4342-B048-85BDC9FD1C3A}</a:tableStyleId>
              </a:tblPr>
              <a:tblGrid>
                <a:gridCol w="2262891">
                  <a:extLst>
                    <a:ext uri="{9D8B030D-6E8A-4147-A177-3AD203B41FA5}">
                      <a16:colId xmlns:a16="http://schemas.microsoft.com/office/drawing/2014/main" val="20000"/>
                    </a:ext>
                  </a:extLst>
                </a:gridCol>
                <a:gridCol w="4791959">
                  <a:extLst>
                    <a:ext uri="{9D8B030D-6E8A-4147-A177-3AD203B41FA5}">
                      <a16:colId xmlns:a16="http://schemas.microsoft.com/office/drawing/2014/main" val="20001"/>
                    </a:ext>
                  </a:extLst>
                </a:gridCol>
              </a:tblGrid>
              <a:tr h="590554">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170815">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createAttribute</a:t>
                      </a:r>
                      <a:r>
                        <a:rPr lang="en-CA" sz="1200" dirty="0"/>
                        <a: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Creates an attribute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52695">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Creates an element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452695">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Create a text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94309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the element node whose </a:t>
                      </a:r>
                      <a:r>
                        <a:rPr lang="en-CA" sz="1800" dirty="0"/>
                        <a:t>id</a:t>
                      </a:r>
                      <a:r>
                        <a:rPr lang="en-CA" sz="1600" dirty="0"/>
                        <a:t> attribute matches the passed </a:t>
                      </a:r>
                      <a:r>
                        <a:rPr lang="en-CA" sz="1800" dirty="0"/>
                        <a:t>id</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94722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E5BCCC5C-8B6D-4BE4-9ADC-29AFC0591A72}"/>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0DDD0DEA-1858-45B0-9647-AA8B2DD036C7}"/>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012114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Element</a:t>
            </a:r>
          </a:p>
        </p:txBody>
      </p:sp>
      <p:sp>
        <p:nvSpPr>
          <p:cNvPr id="3" name="Content Placeholder 2"/>
          <p:cNvSpPr>
            <a:spLocks noGrp="1"/>
          </p:cNvSpPr>
          <p:nvPr>
            <p:ph idx="1"/>
          </p:nvPr>
        </p:nvSpPr>
        <p:spPr/>
        <p:txBody>
          <a:bodyPr>
            <a:normAutofit/>
          </a:bodyPr>
          <a:lstStyle/>
          <a:p>
            <a:r>
              <a:rPr lang="en-US" sz="2000" dirty="0"/>
              <a:t>// Create a &lt;button&gt; element</a:t>
            </a:r>
          </a:p>
          <a:p>
            <a:pPr lvl="1"/>
            <a:r>
              <a:rPr lang="en-US" sz="1800" dirty="0"/>
              <a:t>var </a:t>
            </a:r>
            <a:r>
              <a:rPr lang="en-US" sz="1800" dirty="0" err="1"/>
              <a:t>btn</a:t>
            </a:r>
            <a:r>
              <a:rPr lang="en-US" sz="1800" dirty="0"/>
              <a:t> = </a:t>
            </a:r>
            <a:r>
              <a:rPr lang="en-US" sz="1800" dirty="0" err="1"/>
              <a:t>document.createElement</a:t>
            </a:r>
            <a:r>
              <a:rPr lang="en-US" sz="1800" dirty="0"/>
              <a:t>("BUTTON");</a:t>
            </a:r>
          </a:p>
          <a:p>
            <a:r>
              <a:rPr lang="en-US" sz="2000" dirty="0"/>
              <a:t>// Create a text node</a:t>
            </a:r>
          </a:p>
          <a:p>
            <a:pPr lvl="1"/>
            <a:r>
              <a:rPr lang="en-US" sz="1800" dirty="0"/>
              <a:t>var t = </a:t>
            </a:r>
            <a:r>
              <a:rPr lang="en-US" sz="1800" dirty="0" err="1"/>
              <a:t>document.createTextNode</a:t>
            </a:r>
            <a:r>
              <a:rPr lang="en-US" sz="1800" dirty="0"/>
              <a:t>("CLICK ME");</a:t>
            </a:r>
            <a:br>
              <a:rPr lang="en-US" sz="1800" dirty="0"/>
            </a:br>
            <a:endParaRPr lang="en-US" sz="1800" dirty="0"/>
          </a:p>
          <a:p>
            <a:r>
              <a:rPr lang="en-US" sz="2000" dirty="0"/>
              <a:t>// Append the text to &lt;button&gt;</a:t>
            </a:r>
          </a:p>
          <a:p>
            <a:pPr lvl="1"/>
            <a:r>
              <a:rPr lang="en-US" sz="1800" dirty="0" err="1"/>
              <a:t>btn.appendChild</a:t>
            </a:r>
            <a:r>
              <a:rPr lang="en-US" sz="1800" dirty="0"/>
              <a:t>(t);</a:t>
            </a:r>
          </a:p>
          <a:p>
            <a:r>
              <a:rPr lang="en-US" sz="2200" dirty="0"/>
              <a:t>// Append &lt;button&gt; to &lt;body&gt;</a:t>
            </a:r>
          </a:p>
          <a:p>
            <a:pPr lvl="1"/>
            <a:r>
              <a:rPr lang="en-US" sz="2200" dirty="0" err="1"/>
              <a:t>document.body.appendChild</a:t>
            </a:r>
            <a:r>
              <a:rPr lang="en-US" sz="2200" dirty="0"/>
              <a:t>(</a:t>
            </a:r>
            <a:r>
              <a:rPr lang="en-US" sz="2200" dirty="0" err="1"/>
              <a:t>btn</a:t>
            </a:r>
            <a:r>
              <a:rPr lang="en-US" sz="2200" dirty="0"/>
              <a:t>);</a:t>
            </a:r>
            <a:endParaRPr lang="en-US" sz="2000" dirty="0"/>
          </a:p>
        </p:txBody>
      </p:sp>
      <p:sp>
        <p:nvSpPr>
          <p:cNvPr id="5" name="Footer Placeholder 4">
            <a:extLst>
              <a:ext uri="{FF2B5EF4-FFF2-40B4-BE49-F238E27FC236}">
                <a16:creationId xmlns:a16="http://schemas.microsoft.com/office/drawing/2014/main" id="{B9E43A47-FE9A-49FC-B5BB-10B2F507AF29}"/>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4E2E3424-E234-46AE-B512-2F479982FA5D}"/>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920160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Attribute</a:t>
            </a:r>
          </a:p>
        </p:txBody>
      </p:sp>
      <p:sp>
        <p:nvSpPr>
          <p:cNvPr id="3" name="Content Placeholder 2"/>
          <p:cNvSpPr>
            <a:spLocks noGrp="1"/>
          </p:cNvSpPr>
          <p:nvPr>
            <p:ph idx="1"/>
          </p:nvPr>
        </p:nvSpPr>
        <p:spPr/>
        <p:txBody>
          <a:bodyPr/>
          <a:lstStyle/>
          <a:p>
            <a:r>
              <a:rPr lang="en-US" dirty="0"/>
              <a:t>// Get the first &lt;h1&gt; element in the document </a:t>
            </a:r>
          </a:p>
          <a:p>
            <a:pPr lvl="1"/>
            <a:r>
              <a:rPr lang="en-US" dirty="0"/>
              <a:t>var h1 = </a:t>
            </a:r>
            <a:r>
              <a:rPr lang="en-US" dirty="0" err="1"/>
              <a:t>document.getElementsByTagName</a:t>
            </a:r>
            <a:r>
              <a:rPr lang="en-US" dirty="0"/>
              <a:t>("H1")[0];       </a:t>
            </a:r>
          </a:p>
          <a:p>
            <a:r>
              <a:rPr lang="en-US" dirty="0"/>
              <a:t>// Create a "class" attribute</a:t>
            </a:r>
          </a:p>
          <a:p>
            <a:pPr lvl="1"/>
            <a:r>
              <a:rPr lang="en-US" dirty="0"/>
              <a:t>var </a:t>
            </a:r>
            <a:r>
              <a:rPr lang="en-US" dirty="0" err="1"/>
              <a:t>att</a:t>
            </a:r>
            <a:r>
              <a:rPr lang="en-US" dirty="0"/>
              <a:t> = </a:t>
            </a:r>
            <a:r>
              <a:rPr lang="en-US" dirty="0" err="1"/>
              <a:t>document.createAttribute</a:t>
            </a:r>
            <a:r>
              <a:rPr lang="en-US" dirty="0"/>
              <a:t>("class");</a:t>
            </a:r>
          </a:p>
          <a:p>
            <a:r>
              <a:rPr lang="en-US" dirty="0"/>
              <a:t>// Set the value of the class attribute</a:t>
            </a:r>
          </a:p>
          <a:p>
            <a:pPr lvl="1"/>
            <a:r>
              <a:rPr lang="en-US" dirty="0" err="1"/>
              <a:t>att.value</a:t>
            </a:r>
            <a:r>
              <a:rPr lang="en-US" dirty="0"/>
              <a:t> = "</a:t>
            </a:r>
            <a:r>
              <a:rPr lang="en-US" dirty="0" err="1"/>
              <a:t>democlass</a:t>
            </a:r>
            <a:r>
              <a:rPr lang="en-US" dirty="0"/>
              <a:t>";</a:t>
            </a:r>
          </a:p>
          <a:p>
            <a:r>
              <a:rPr lang="en-US"/>
              <a:t>Assignment</a:t>
            </a:r>
            <a:endParaRPr lang="en-US" dirty="0"/>
          </a:p>
          <a:p>
            <a:pPr lvl="1"/>
            <a:r>
              <a:rPr lang="en-US"/>
              <a:t>h1</a:t>
            </a:r>
            <a:r>
              <a:rPr lang="en-US" dirty="0"/>
              <a:t>.setAttributeNode(</a:t>
            </a:r>
            <a:r>
              <a:rPr lang="en-US" dirty="0" err="1"/>
              <a:t>att</a:t>
            </a:r>
            <a:r>
              <a:rPr lang="en-US" dirty="0"/>
              <a:t>);</a:t>
            </a:r>
          </a:p>
        </p:txBody>
      </p:sp>
      <p:sp>
        <p:nvSpPr>
          <p:cNvPr id="5" name="Footer Placeholder 4">
            <a:extLst>
              <a:ext uri="{FF2B5EF4-FFF2-40B4-BE49-F238E27FC236}">
                <a16:creationId xmlns:a16="http://schemas.microsoft.com/office/drawing/2014/main" id="{E37F7E14-BA3C-496B-8791-411DE85B52A3}"/>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9BE2076C-AA04-43FF-B2BB-B30AD9C8C7C6}"/>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288894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6150" y="2333727"/>
            <a:ext cx="6446838" cy="3341484"/>
          </a:xfrm>
        </p:spPr>
      </p:pic>
      <p:sp>
        <p:nvSpPr>
          <p:cNvPr id="3" name="Footer Placeholder 2">
            <a:extLst>
              <a:ext uri="{FF2B5EF4-FFF2-40B4-BE49-F238E27FC236}">
                <a16:creationId xmlns:a16="http://schemas.microsoft.com/office/drawing/2014/main" id="{BD513FC0-0DC0-439E-9A0A-EA61A9E2108B}"/>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883B6E93-20EA-40FD-AB6B-5E94A24DD185}"/>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324350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a:t>The type of object returned by the method </a:t>
            </a:r>
            <a:r>
              <a:rPr lang="en-US" dirty="0" err="1"/>
              <a:t>document.getElementById</a:t>
            </a:r>
            <a:r>
              <a:rPr lang="en-US" dirty="0"/>
              <a:t>() described in the previous section is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
        <p:nvSpPr>
          <p:cNvPr id="5" name="Footer Placeholder 4">
            <a:extLst>
              <a:ext uri="{FF2B5EF4-FFF2-40B4-BE49-F238E27FC236}">
                <a16:creationId xmlns:a16="http://schemas.microsoft.com/office/drawing/2014/main" id="{DAB75F40-903E-432B-A0BB-CCA82A3D5675}"/>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061C62AA-F24D-4A5B-A201-9E2D93CB93D8}"/>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04299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Flash</a:t>
            </a:r>
          </a:p>
        </p:txBody>
      </p:sp>
      <p:sp>
        <p:nvSpPr>
          <p:cNvPr id="8" name="Text Placeholder 7">
            <a:extLst>
              <a:ext uri="{FF2B5EF4-FFF2-40B4-BE49-F238E27FC236}">
                <a16:creationId xmlns:a16="http://schemas.microsoft.com/office/drawing/2014/main" id="{83DEE5DD-B9C3-46EC-A690-7F88E26DB588}"/>
              </a:ext>
            </a:extLst>
          </p:cNvPr>
          <p:cNvSpPr>
            <a:spLocks noGrp="1"/>
          </p:cNvSpPr>
          <p:nvPr>
            <p:ph type="body" sz="half" idx="2"/>
          </p:nvPr>
        </p:nvSpPr>
        <p:spPr/>
        <p:txBody>
          <a:bodyPr/>
          <a:lstStyle/>
          <a:p>
            <a:r>
              <a:rPr lang="en-US" dirty="0"/>
              <a:t>JavaScript is not the only type of client-side scripting. </a:t>
            </a:r>
          </a:p>
          <a:p>
            <a:pPr marL="342900" indent="-342900">
              <a:buFont typeface="Arial"/>
              <a:buChar char="•"/>
            </a:pPr>
            <a:r>
              <a:rPr lang="en-US" dirty="0"/>
              <a:t>Browser Plug-ins </a:t>
            </a:r>
          </a:p>
          <a:p>
            <a:pPr marL="804863" lvl="1" indent="-342900">
              <a:buFont typeface="Arial"/>
              <a:buChar char="•"/>
            </a:pPr>
            <a:r>
              <a:rPr lang="en-US" dirty="0"/>
              <a:t>Flash</a:t>
            </a:r>
          </a:p>
          <a:p>
            <a:pPr marL="804863" lvl="1"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a:p>
            <a:pPr lvl="1" indent="0"/>
            <a:endParaRPr lang="en-US" dirty="0"/>
          </a:p>
          <a:p>
            <a:endParaRPr lang="en-US" dirty="0"/>
          </a:p>
        </p:txBody>
      </p:sp>
      <p:pic>
        <p:nvPicPr>
          <p:cNvPr id="9" name="Content Placeholder 6" descr="4071506002.eps.png">
            <a:extLst>
              <a:ext uri="{FF2B5EF4-FFF2-40B4-BE49-F238E27FC236}">
                <a16:creationId xmlns:a16="http://schemas.microsoft.com/office/drawing/2014/main" id="{39D7159B-BD89-4CDA-9513-C373B8A43EB2}"/>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981200" y="2186091"/>
            <a:ext cx="5957970" cy="4443309"/>
          </a:xfrm>
          <a:prstGeom prst="rect">
            <a:avLst/>
          </a:prstGeom>
        </p:spPr>
      </p:pic>
      <p:sp>
        <p:nvSpPr>
          <p:cNvPr id="10" name="Footer Placeholder 9">
            <a:extLst>
              <a:ext uri="{FF2B5EF4-FFF2-40B4-BE49-F238E27FC236}">
                <a16:creationId xmlns:a16="http://schemas.microsoft.com/office/drawing/2014/main" id="{35F4C7E0-62A8-4E39-9234-C1CA106D87D8}"/>
              </a:ext>
            </a:extLst>
          </p:cNvPr>
          <p:cNvSpPr>
            <a:spLocks noGrp="1"/>
          </p:cNvSpPr>
          <p:nvPr>
            <p:ph type="ftr" sz="quarter" idx="11"/>
          </p:nvPr>
        </p:nvSpPr>
        <p:spPr/>
        <p:txBody>
          <a:bodyPr/>
          <a:lstStyle/>
          <a:p>
            <a:r>
              <a:rPr lang="en-US"/>
              <a:t>zeshan.khan@nu.edu.pk</a:t>
            </a:r>
          </a:p>
        </p:txBody>
      </p:sp>
      <p:sp>
        <p:nvSpPr>
          <p:cNvPr id="11" name="Slide Number Placeholder 10">
            <a:extLst>
              <a:ext uri="{FF2B5EF4-FFF2-40B4-BE49-F238E27FC236}">
                <a16:creationId xmlns:a16="http://schemas.microsoft.com/office/drawing/2014/main" id="{6B5746BD-1F49-43CA-B290-CFE4FA23FC01}"/>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452153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45619501"/>
              </p:ext>
            </p:extLst>
          </p:nvPr>
        </p:nvGraphicFramePr>
        <p:xfrm>
          <a:off x="946150" y="1828800"/>
          <a:ext cx="6446837" cy="3174364"/>
        </p:xfrm>
        <a:graphic>
          <a:graphicData uri="http://schemas.openxmlformats.org/drawingml/2006/table">
            <a:tbl>
              <a:tblPr firstRow="1" firstCol="1">
                <a:tableStyleId>{5C22544A-7EE6-4342-B048-85BDC9FD1C3A}</a:tableStyleId>
              </a:tblPr>
              <a:tblGrid>
                <a:gridCol w="1420255">
                  <a:extLst>
                    <a:ext uri="{9D8B030D-6E8A-4147-A177-3AD203B41FA5}">
                      <a16:colId xmlns:a16="http://schemas.microsoft.com/office/drawing/2014/main" val="20000"/>
                    </a:ext>
                  </a:extLst>
                </a:gridCol>
                <a:gridCol w="5026582">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7AE3F410-6359-4408-B4F8-21A318BA6EE4}"/>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75991498-181A-4E65-BA96-43012B6F3B9C}"/>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430087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The modern JavaScript programmer will want to write to the HTML page, but in a particular location, not always at the bottom</a:t>
            </a:r>
          </a:p>
          <a:p>
            <a:r>
              <a:rPr lang="en-US" dirty="0"/>
              <a:t>Using the DOM document and HTML DOM element objects, we can do exactly that using the </a:t>
            </a:r>
            <a:r>
              <a:rPr lang="en-US" b="1" dirty="0" err="1"/>
              <a:t>innerHTML</a:t>
            </a:r>
            <a:r>
              <a:rPr lang="en-US" dirty="0"/>
              <a:t> property</a:t>
            </a:r>
          </a:p>
          <a:p>
            <a:r>
              <a:rPr lang="en-US" dirty="0"/>
              <a:t>Var latest = </a:t>
            </a:r>
            <a:r>
              <a:rPr lang="en-US" dirty="0" err="1"/>
              <a:t>document.getElementById</a:t>
            </a:r>
            <a:r>
              <a:rPr lang="en-US" dirty="0"/>
              <a:t>(“</a:t>
            </a:r>
            <a:r>
              <a:rPr lang="en-US" dirty="0" err="1"/>
              <a:t>latestComment</a:t>
            </a:r>
            <a:r>
              <a:rPr lang="en-US" dirty="0"/>
              <a:t>”);</a:t>
            </a:r>
          </a:p>
          <a:p>
            <a:r>
              <a:rPr lang="en-US" dirty="0"/>
              <a:t>Var </a:t>
            </a:r>
            <a:r>
              <a:rPr lang="en-US" dirty="0" err="1"/>
              <a:t>oldMessage</a:t>
            </a:r>
            <a:r>
              <a:rPr lang="en-US" dirty="0"/>
              <a:t> = </a:t>
            </a:r>
            <a:r>
              <a:rPr lang="en-US" dirty="0" err="1"/>
              <a:t>latest.innerHTML</a:t>
            </a:r>
            <a:r>
              <a:rPr lang="en-US" dirty="0"/>
              <a:t>;</a:t>
            </a:r>
          </a:p>
          <a:p>
            <a:r>
              <a:rPr lang="en-US" dirty="0" err="1"/>
              <a:t>Latest.innerHTML</a:t>
            </a:r>
            <a:r>
              <a:rPr lang="en-US" dirty="0"/>
              <a:t> = </a:t>
            </a:r>
            <a:r>
              <a:rPr lang="en-US" dirty="0" err="1"/>
              <a:t>oldMessage</a:t>
            </a:r>
            <a:r>
              <a:rPr lang="en-US" dirty="0"/>
              <a:t> + “&lt;p&gt;Updated this div with JS&lt;/p&gt;”;</a:t>
            </a:r>
          </a:p>
          <a:p>
            <a:endParaRPr lang="en-US" dirty="0"/>
          </a:p>
        </p:txBody>
      </p:sp>
      <p:sp>
        <p:nvSpPr>
          <p:cNvPr id="6" name="Footer Placeholder 5">
            <a:extLst>
              <a:ext uri="{FF2B5EF4-FFF2-40B4-BE49-F238E27FC236}">
                <a16:creationId xmlns:a16="http://schemas.microsoft.com/office/drawing/2014/main" id="{F7AF61FD-C613-4AA7-A8CA-9709455D2172}"/>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4A4D4E2A-CD8C-4F2C-8F93-254BAF9AEAA2}"/>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305269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normAutofit/>
          </a:bodyPr>
          <a:lstStyle/>
          <a:p>
            <a:r>
              <a:rPr lang="en-US" dirty="0"/>
              <a:t>Although the </a:t>
            </a:r>
            <a:r>
              <a:rPr lang="en-US" dirty="0" err="1"/>
              <a:t>innerHTML</a:t>
            </a:r>
            <a:r>
              <a:rPr lang="en-US" dirty="0"/>
              <a:t> technique works well (and is very fast), there is a more verbose technique available to us that builds output using the DOM.</a:t>
            </a:r>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a:p>
            <a:r>
              <a:rPr lang="en-US" sz="1600" dirty="0"/>
              <a:t>Var latest=</a:t>
            </a:r>
            <a:r>
              <a:rPr lang="en-US" sz="1600" dirty="0" err="1"/>
              <a:t>document.getElementById</a:t>
            </a:r>
            <a:r>
              <a:rPr lang="en-US" sz="1600" dirty="0"/>
              <a:t>(“latest Comment”);</a:t>
            </a:r>
          </a:p>
          <a:p>
            <a:r>
              <a:rPr lang="en-US" sz="1600" dirty="0"/>
              <a:t>Var </a:t>
            </a:r>
            <a:r>
              <a:rPr lang="en-US" sz="1600" dirty="0" err="1"/>
              <a:t>oldMessage</a:t>
            </a:r>
            <a:r>
              <a:rPr lang="en-US" sz="1600" dirty="0"/>
              <a:t> = </a:t>
            </a:r>
            <a:r>
              <a:rPr lang="en-US" sz="1600" dirty="0" err="1"/>
              <a:t>latest.innerHTML</a:t>
            </a:r>
            <a:r>
              <a:rPr lang="en-US" sz="1600" dirty="0"/>
              <a:t>;</a:t>
            </a:r>
          </a:p>
          <a:p>
            <a:r>
              <a:rPr lang="en-US" sz="1600" dirty="0"/>
              <a:t>Var </a:t>
            </a:r>
            <a:r>
              <a:rPr lang="en-US" sz="1600" dirty="0" err="1"/>
              <a:t>newMessage</a:t>
            </a:r>
            <a:r>
              <a:rPr lang="en-US" sz="1600" dirty="0"/>
              <a:t> = </a:t>
            </a:r>
            <a:r>
              <a:rPr lang="en-US" sz="1600" dirty="0" err="1"/>
              <a:t>oldMessage</a:t>
            </a:r>
            <a:r>
              <a:rPr lang="en-US" sz="1600" dirty="0"/>
              <a:t>+”&lt;p&gt;Updated this div with JS&lt;/p&gt;”;</a:t>
            </a:r>
          </a:p>
          <a:p>
            <a:r>
              <a:rPr lang="en-US" sz="1600" dirty="0" err="1"/>
              <a:t>Latest.removeChild</a:t>
            </a:r>
            <a:r>
              <a:rPr lang="en-US" sz="1600" dirty="0"/>
              <a:t>(</a:t>
            </a:r>
            <a:r>
              <a:rPr lang="en-US" sz="1600" dirty="0" err="1"/>
              <a:t>latest.firstChild</a:t>
            </a:r>
            <a:r>
              <a:rPr lang="en-US" sz="1600" dirty="0"/>
              <a:t>);</a:t>
            </a:r>
          </a:p>
          <a:p>
            <a:r>
              <a:rPr lang="en-US" sz="1600" dirty="0" err="1"/>
              <a:t>Latest.appendChild</a:t>
            </a:r>
            <a:r>
              <a:rPr lang="en-US" sz="1600" dirty="0"/>
              <a:t>(</a:t>
            </a:r>
            <a:r>
              <a:rPr lang="en-US" sz="1600" dirty="0" err="1"/>
              <a:t>document.createTextNode</a:t>
            </a:r>
            <a:r>
              <a:rPr lang="en-US" sz="1600" dirty="0"/>
              <a:t>(</a:t>
            </a:r>
            <a:r>
              <a:rPr lang="en-US" sz="1600" dirty="0" err="1"/>
              <a:t>newMessage</a:t>
            </a:r>
            <a:r>
              <a:rPr lang="en-US" sz="1600" dirty="0"/>
              <a:t>));</a:t>
            </a:r>
          </a:p>
        </p:txBody>
      </p:sp>
      <p:sp>
        <p:nvSpPr>
          <p:cNvPr id="5" name="Footer Placeholder 4">
            <a:extLst>
              <a:ext uri="{FF2B5EF4-FFF2-40B4-BE49-F238E27FC236}">
                <a16:creationId xmlns:a16="http://schemas.microsoft.com/office/drawing/2014/main" id="{3B3F8F3C-B8B7-4714-B56F-64493244BC72}"/>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91EB0FEA-B740-4F72-BEBB-07C780C61C7E}"/>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83614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p:txBody>
          <a:bodyPr/>
          <a:lstStyle/>
          <a:p>
            <a:r>
              <a:rPr lang="en-US" dirty="0"/>
              <a:t>We can add or remove any style using the style or </a:t>
            </a:r>
            <a:r>
              <a:rPr lang="en-US"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commentTag.style.backgroundColour</a:t>
            </a:r>
            <a:r>
              <a:rPr lang="en-US" dirty="0"/>
              <a:t> = "#FFFF00";</a:t>
            </a:r>
          </a:p>
          <a:p>
            <a:r>
              <a:rPr lang="en-US" dirty="0" err="1"/>
              <a:t>commentTag.style.borderWidth</a:t>
            </a:r>
            <a:r>
              <a:rPr lang="en-US" dirty="0"/>
              <a:t>="3px";</a:t>
            </a:r>
          </a:p>
        </p:txBody>
      </p:sp>
      <p:sp>
        <p:nvSpPr>
          <p:cNvPr id="5" name="Footer Placeholder 4">
            <a:extLst>
              <a:ext uri="{FF2B5EF4-FFF2-40B4-BE49-F238E27FC236}">
                <a16:creationId xmlns:a16="http://schemas.microsoft.com/office/drawing/2014/main" id="{FC607C6C-0200-448F-AB19-F5E7318B1FE8}"/>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8B09776B-AF10-4B84-83E7-98AB271073D7}"/>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535835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p:txBody>
          <a:bodyPr>
            <a:normAutofit/>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label.classList.addClass</a:t>
            </a:r>
            <a:r>
              <a:rPr lang="en-US" dirty="0"/>
              <a:t>("</a:t>
            </a:r>
            <a:r>
              <a:rPr lang="en-US" dirty="0" err="1"/>
              <a:t>someClassName</a:t>
            </a:r>
            <a:r>
              <a:rPr lang="en-US" dirty="0"/>
              <a:t>");</a:t>
            </a:r>
          </a:p>
        </p:txBody>
      </p:sp>
      <p:sp>
        <p:nvSpPr>
          <p:cNvPr id="5" name="Footer Placeholder 4">
            <a:extLst>
              <a:ext uri="{FF2B5EF4-FFF2-40B4-BE49-F238E27FC236}">
                <a16:creationId xmlns:a16="http://schemas.microsoft.com/office/drawing/2014/main" id="{376E1134-08F3-4DCC-BFBB-81E183475F95}"/>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84C3C9E8-1246-4155-9432-40E896882E5C}"/>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663058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82851532"/>
              </p:ext>
            </p:extLst>
          </p:nvPr>
        </p:nvGraphicFramePr>
        <p:xfrm>
          <a:off x="946150" y="1828800"/>
          <a:ext cx="6446837" cy="4012017"/>
        </p:xfrm>
        <a:graphic>
          <a:graphicData uri="http://schemas.openxmlformats.org/drawingml/2006/table">
            <a:tbl>
              <a:tblPr firstRow="1" firstCol="1">
                <a:tableStyleId>{5C22544A-7EE6-4342-B048-85BDC9FD1C3A}</a:tableStyleId>
              </a:tblPr>
              <a:tblGrid>
                <a:gridCol w="1015343">
                  <a:extLst>
                    <a:ext uri="{9D8B030D-6E8A-4147-A177-3AD203B41FA5}">
                      <a16:colId xmlns:a16="http://schemas.microsoft.com/office/drawing/2014/main" val="20000"/>
                    </a:ext>
                  </a:extLst>
                </a:gridCol>
                <a:gridCol w="4535647">
                  <a:extLst>
                    <a:ext uri="{9D8B030D-6E8A-4147-A177-3AD203B41FA5}">
                      <a16:colId xmlns:a16="http://schemas.microsoft.com/office/drawing/2014/main" val="20001"/>
                    </a:ext>
                  </a:extLst>
                </a:gridCol>
                <a:gridCol w="895847">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href attribute used in a tags to specify a URL to link to.</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73B0443E-DE3C-4A1E-B572-1AB5BB607A99}"/>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98513E52-5B16-46B0-AE43-9528A367E876}"/>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998745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5" name="Footer Placeholder 4">
            <a:extLst>
              <a:ext uri="{FF2B5EF4-FFF2-40B4-BE49-F238E27FC236}">
                <a16:creationId xmlns:a16="http://schemas.microsoft.com/office/drawing/2014/main" id="{B3EE7A87-E071-4C95-97D1-A380ADA269E1}"/>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CE56C329-F246-43A8-9A07-9770CAA6F97E}"/>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16873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5" name="Footer Placeholder 4">
            <a:extLst>
              <a:ext uri="{FF2B5EF4-FFF2-40B4-BE49-F238E27FC236}">
                <a16:creationId xmlns:a16="http://schemas.microsoft.com/office/drawing/2014/main" id="{81460F30-7C8F-460C-9548-447C974335C2}"/>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0E35C183-57AF-4874-B98C-F9F366B1814C}"/>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378117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6150" y="2064676"/>
            <a:ext cx="6446838" cy="3879585"/>
          </a:xfrm>
        </p:spPr>
      </p:pic>
      <p:sp>
        <p:nvSpPr>
          <p:cNvPr id="3" name="Footer Placeholder 2">
            <a:extLst>
              <a:ext uri="{FF2B5EF4-FFF2-40B4-BE49-F238E27FC236}">
                <a16:creationId xmlns:a16="http://schemas.microsoft.com/office/drawing/2014/main" id="{27FF5282-9D5D-48CA-8C18-25365C54B969}"/>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13EB3DD2-8A55-4A84-A9AF-E6D4B6E77AE7}"/>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3898829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Inline Event Handler Approach</a:t>
            </a:r>
          </a:p>
        </p:txBody>
      </p:sp>
      <p:sp>
        <p:nvSpPr>
          <p:cNvPr id="3" name="Content Placeholder 2"/>
          <p:cNvSpPr>
            <a:spLocks noGrp="1"/>
          </p:cNvSpPr>
          <p:nvPr>
            <p:ph idx="1"/>
          </p:nvPr>
        </p:nvSpPr>
        <p:spPr/>
        <p:txBody>
          <a:bodyPr/>
          <a:lstStyle/>
          <a:p>
            <a:r>
              <a:rPr lang="en-US" dirty="0"/>
              <a:t>For example, if you wanted an alert to pop-up when clicking a &lt;div&gt; you might program:</a:t>
            </a:r>
          </a:p>
          <a:p>
            <a:r>
              <a:rPr lang="en-US" dirty="0"/>
              <a:t>&lt;div id="example1" </a:t>
            </a:r>
            <a:r>
              <a:rPr lang="en-US" dirty="0" err="1"/>
              <a:t>onclick</a:t>
            </a:r>
            <a:r>
              <a:rPr lang="en-US" dirty="0"/>
              <a:t>="alert('hello')"&gt;Click for pop-up&lt;/div&gt;</a:t>
            </a:r>
          </a:p>
          <a:p>
            <a:r>
              <a:rPr lang="en-US" dirty="0"/>
              <a:t>The problem with this type of programming is that the HTML markup and the corresponding JavaScript logic are woven together. It does not make use of layers; that is, it does not separate content from behavior.</a:t>
            </a:r>
          </a:p>
        </p:txBody>
      </p:sp>
      <p:sp>
        <p:nvSpPr>
          <p:cNvPr id="5" name="Footer Placeholder 4">
            <a:extLst>
              <a:ext uri="{FF2B5EF4-FFF2-40B4-BE49-F238E27FC236}">
                <a16:creationId xmlns:a16="http://schemas.microsoft.com/office/drawing/2014/main" id="{C01C29C5-B114-4803-922F-67D6F4727966}"/>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4A71A4DF-16FB-44FF-9D3F-FDB9DBF1E3A0}"/>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59115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Applets</a:t>
            </a:r>
          </a:p>
        </p:txBody>
      </p:sp>
      <p:sp>
        <p:nvSpPr>
          <p:cNvPr id="4" name="Content Placeholder 3"/>
          <p:cNvSpPr>
            <a:spLocks noGrp="1"/>
          </p:cNvSpPr>
          <p:nvPr>
            <p:ph type="body" sz="half" idx="2"/>
          </p:nvPr>
        </p:nvSpPr>
        <p:spPr/>
        <p:txBody>
          <a:bodyPr>
            <a:normAutofit/>
          </a:bodyPr>
          <a:lstStyle/>
          <a:p>
            <a:r>
              <a:rPr lang="en-US" dirty="0"/>
              <a:t>Java Applets</a:t>
            </a:r>
          </a:p>
          <a:p>
            <a:r>
              <a:rPr lang="en-US" dirty="0"/>
              <a:t>Java applets are written in and are separate objects included within an HTML document via the &lt;applet&gt; tag</a:t>
            </a:r>
          </a:p>
        </p:txBody>
      </p:sp>
      <p:pic>
        <p:nvPicPr>
          <p:cNvPr id="7" name="Content Placeholder 6" descr="4071506003.eps.png">
            <a:extLst>
              <a:ext uri="{FF2B5EF4-FFF2-40B4-BE49-F238E27FC236}">
                <a16:creationId xmlns:a16="http://schemas.microsoft.com/office/drawing/2014/main" id="{92F2E882-2E0E-4367-80EA-458E95300D0C}"/>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52600" y="1676400"/>
            <a:ext cx="6644289" cy="4233336"/>
          </a:xfrm>
          <a:prstGeom prst="rect">
            <a:avLst/>
          </a:prstGeom>
        </p:spPr>
      </p:pic>
      <p:sp>
        <p:nvSpPr>
          <p:cNvPr id="5" name="Footer Placeholder 4">
            <a:extLst>
              <a:ext uri="{FF2B5EF4-FFF2-40B4-BE49-F238E27FC236}">
                <a16:creationId xmlns:a16="http://schemas.microsoft.com/office/drawing/2014/main" id="{1A7A520A-D386-4AF7-B2DB-1CDD6E92A60F}"/>
              </a:ext>
            </a:extLst>
          </p:cNvPr>
          <p:cNvSpPr>
            <a:spLocks noGrp="1"/>
          </p:cNvSpPr>
          <p:nvPr>
            <p:ph type="ftr" sz="quarter" idx="11"/>
          </p:nvPr>
        </p:nvSpPr>
        <p:spPr/>
        <p:txBody>
          <a:bodyPr/>
          <a:lstStyle/>
          <a:p>
            <a:r>
              <a:rPr lang="en-US"/>
              <a:t>zeshan.khan@nu.edu.pk</a:t>
            </a:r>
          </a:p>
        </p:txBody>
      </p:sp>
      <p:sp>
        <p:nvSpPr>
          <p:cNvPr id="8" name="Slide Number Placeholder 7">
            <a:extLst>
              <a:ext uri="{FF2B5EF4-FFF2-40B4-BE49-F238E27FC236}">
                <a16:creationId xmlns:a16="http://schemas.microsoft.com/office/drawing/2014/main" id="{96239C50-A1A3-4EB5-8F4C-3FAA18462ED2}"/>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67694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8" name="Content Placeholder 7">
            <a:extLst>
              <a:ext uri="{FF2B5EF4-FFF2-40B4-BE49-F238E27FC236}">
                <a16:creationId xmlns:a16="http://schemas.microsoft.com/office/drawing/2014/main" id="{6FFFEADC-F8E6-476B-96F8-F9D12DF251C8}"/>
              </a:ext>
            </a:extLst>
          </p:cNvPr>
          <p:cNvSpPr>
            <a:spLocks noGrp="1"/>
          </p:cNvSpPr>
          <p:nvPr>
            <p:ph idx="1"/>
          </p:nvPr>
        </p:nvSpPr>
        <p:spPr/>
        <p:txBody>
          <a:bodyPr/>
          <a:lstStyle/>
          <a:p>
            <a:r>
              <a:rPr lang="en-US" dirty="0"/>
              <a:t>No matter which type of event we encounter, they are all DOM event objects and the event handlers associated with them can access and manipulate them. Typically we see the events passed to the function handler as a parameter named e.</a:t>
            </a:r>
          </a:p>
          <a:p>
            <a:r>
              <a:rPr lang="en-US" dirty="0"/>
              <a:t>function </a:t>
            </a:r>
            <a:r>
              <a:rPr lang="en-US" dirty="0" err="1"/>
              <a:t>someHandler</a:t>
            </a:r>
            <a:r>
              <a:rPr lang="en-US" dirty="0"/>
              <a:t>(e) {</a:t>
            </a:r>
          </a:p>
          <a:p>
            <a:pPr lvl="1"/>
            <a:r>
              <a:rPr lang="en-US" dirty="0"/>
              <a:t>// e is the event that triggered this handler.</a:t>
            </a:r>
          </a:p>
          <a:p>
            <a:r>
              <a:rPr lang="en-US" dirty="0"/>
              <a:t>}</a:t>
            </a:r>
          </a:p>
        </p:txBody>
      </p:sp>
      <p:sp>
        <p:nvSpPr>
          <p:cNvPr id="6" name="Footer Placeholder 5">
            <a:extLst>
              <a:ext uri="{FF2B5EF4-FFF2-40B4-BE49-F238E27FC236}">
                <a16:creationId xmlns:a16="http://schemas.microsoft.com/office/drawing/2014/main" id="{4E48DE77-409E-4EBF-8E84-5A365C2C5A6F}"/>
              </a:ext>
            </a:extLst>
          </p:cNvPr>
          <p:cNvSpPr>
            <a:spLocks noGrp="1"/>
          </p:cNvSpPr>
          <p:nvPr>
            <p:ph type="ftr" sz="quarter" idx="11"/>
          </p:nvPr>
        </p:nvSpPr>
        <p:spPr/>
        <p:txBody>
          <a:bodyPr/>
          <a:lstStyle/>
          <a:p>
            <a:r>
              <a:rPr lang="en-US"/>
              <a:t>zeshan.khan@nu.edu.pk</a:t>
            </a:r>
          </a:p>
        </p:txBody>
      </p:sp>
      <p:sp>
        <p:nvSpPr>
          <p:cNvPr id="7" name="Slide Number Placeholder 6">
            <a:extLst>
              <a:ext uri="{FF2B5EF4-FFF2-40B4-BE49-F238E27FC236}">
                <a16:creationId xmlns:a16="http://schemas.microsoft.com/office/drawing/2014/main" id="{CF45A659-A19F-4345-AD66-2924AC869864}"/>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20800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7" name="Content Placeholder 2"/>
          <p:cNvSpPr>
            <a:spLocks noGrp="1"/>
          </p:cNvSpPr>
          <p:nvPr>
            <p:ph idx="1"/>
          </p:nvPr>
        </p:nvSpPr>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
        <p:nvSpPr>
          <p:cNvPr id="4" name="Footer Placeholder 3">
            <a:extLst>
              <a:ext uri="{FF2B5EF4-FFF2-40B4-BE49-F238E27FC236}">
                <a16:creationId xmlns:a16="http://schemas.microsoft.com/office/drawing/2014/main" id="{49416E2E-6F57-4AC9-9460-8883E1EDD1CD}"/>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2F644578-FFB6-4E4C-8E57-F16F6DB2EAE0}"/>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3874807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78301435"/>
              </p:ext>
            </p:extLst>
          </p:nvPr>
        </p:nvGraphicFramePr>
        <p:xfrm>
          <a:off x="946150" y="1828800"/>
          <a:ext cx="6446837" cy="3124197"/>
        </p:xfrm>
        <a:graphic>
          <a:graphicData uri="http://schemas.openxmlformats.org/drawingml/2006/table">
            <a:tbl>
              <a:tblPr firstRow="1" firstCol="1">
                <a:tableStyleId>{5C22544A-7EE6-4342-B048-85BDC9FD1C3A}</a:tableStyleId>
              </a:tblPr>
              <a:tblGrid>
                <a:gridCol w="1398963">
                  <a:extLst>
                    <a:ext uri="{9D8B030D-6E8A-4147-A177-3AD203B41FA5}">
                      <a16:colId xmlns:a16="http://schemas.microsoft.com/office/drawing/2014/main" val="20000"/>
                    </a:ext>
                  </a:extLst>
                </a:gridCol>
                <a:gridCol w="5047874">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
        <p:nvSpPr>
          <p:cNvPr id="4" name="Footer Placeholder 3">
            <a:extLst>
              <a:ext uri="{FF2B5EF4-FFF2-40B4-BE49-F238E27FC236}">
                <a16:creationId xmlns:a16="http://schemas.microsoft.com/office/drawing/2014/main" id="{5B566752-DBEB-42E2-A27C-C5D1E47B4F43}"/>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22C4E39B-E6A8-4A0E-93E2-5C50B8A916F1}"/>
              </a:ext>
            </a:extLst>
          </p:cNvPr>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57717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53235026"/>
              </p:ext>
            </p:extLst>
          </p:nvPr>
        </p:nvGraphicFramePr>
        <p:xfrm>
          <a:off x="946150" y="1828800"/>
          <a:ext cx="6446837" cy="2209800"/>
        </p:xfrm>
        <a:graphic>
          <a:graphicData uri="http://schemas.openxmlformats.org/drawingml/2006/table">
            <a:tbl>
              <a:tblPr firstRow="1" firstCol="1">
                <a:tableStyleId>{5C22544A-7EE6-4342-B048-85BDC9FD1C3A}</a:tableStyleId>
              </a:tblPr>
              <a:tblGrid>
                <a:gridCol w="1398963">
                  <a:extLst>
                    <a:ext uri="{9D8B030D-6E8A-4147-A177-3AD203B41FA5}">
                      <a16:colId xmlns:a16="http://schemas.microsoft.com/office/drawing/2014/main" val="20000"/>
                    </a:ext>
                  </a:extLst>
                </a:gridCol>
                <a:gridCol w="5047874">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4" name="Footer Placeholder 3">
            <a:extLst>
              <a:ext uri="{FF2B5EF4-FFF2-40B4-BE49-F238E27FC236}">
                <a16:creationId xmlns:a16="http://schemas.microsoft.com/office/drawing/2014/main" id="{888E7492-2AE5-4CED-A67C-65F449AC3A4C}"/>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E719F093-2D67-4F46-8E42-5076AC7054FB}"/>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809680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r>
              <a:rPr lang="en-US" dirty="0" err="1"/>
              <a:t>Document.getElementById</a:t>
            </a:r>
            <a:r>
              <a:rPr lang="en-US" dirty="0"/>
              <a:t>(“</a:t>
            </a:r>
            <a:r>
              <a:rPr lang="en-US" dirty="0" err="1"/>
              <a:t>keyExample</a:t>
            </a:r>
            <a:r>
              <a:rPr lang="en-US" dirty="0"/>
              <a:t>”).</a:t>
            </a:r>
            <a:r>
              <a:rPr lang="en-US" dirty="0" err="1"/>
              <a:t>onkeydown</a:t>
            </a:r>
            <a:r>
              <a:rPr lang="en-US" dirty="0"/>
              <a:t>= function </a:t>
            </a:r>
            <a:r>
              <a:rPr lang="en-US" dirty="0" err="1"/>
              <a:t>myFunction</a:t>
            </a:r>
            <a:r>
              <a:rPr lang="en-US" dirty="0"/>
              <a:t>(e){</a:t>
            </a:r>
          </a:p>
          <a:p>
            <a:pPr lvl="1"/>
            <a:r>
              <a:rPr lang="en-US" dirty="0"/>
              <a:t>Var </a:t>
            </a:r>
            <a:r>
              <a:rPr lang="en-US" dirty="0" err="1"/>
              <a:t>keyPressed</a:t>
            </a:r>
            <a:r>
              <a:rPr lang="en-US" dirty="0"/>
              <a:t>=</a:t>
            </a:r>
            <a:r>
              <a:rPr lang="en-US" dirty="0" err="1"/>
              <a:t>e.keyCode</a:t>
            </a:r>
            <a:r>
              <a:rPr lang="en-US" dirty="0"/>
              <a:t>;</a:t>
            </a:r>
          </a:p>
          <a:p>
            <a:pPr lvl="1"/>
            <a:r>
              <a:rPr lang="en-US" dirty="0"/>
              <a:t>Var </a:t>
            </a:r>
            <a:r>
              <a:rPr lang="en-US" dirty="0" err="1"/>
              <a:t>characher</a:t>
            </a:r>
            <a:r>
              <a:rPr lang="en-US" dirty="0"/>
              <a:t>=</a:t>
            </a:r>
            <a:r>
              <a:rPr lang="en-US" dirty="0" err="1"/>
              <a:t>String.fromCharCode</a:t>
            </a:r>
            <a:r>
              <a:rPr lang="en-US" dirty="0"/>
              <a:t>(</a:t>
            </a:r>
            <a:r>
              <a:rPr lang="en-US" dirty="0" err="1"/>
              <a:t>keyPressed</a:t>
            </a:r>
            <a:r>
              <a:rPr lang="en-US" dirty="0"/>
              <a:t>);</a:t>
            </a:r>
          </a:p>
          <a:p>
            <a:pPr lvl="1"/>
            <a:r>
              <a:rPr lang="en-US" dirty="0"/>
              <a:t>Alert(“Key ”+</a:t>
            </a:r>
            <a:r>
              <a:rPr lang="en-US" dirty="0" err="1"/>
              <a:t>character+”was</a:t>
            </a:r>
            <a:r>
              <a:rPr lang="en-US" dirty="0"/>
              <a:t> pressed”);</a:t>
            </a:r>
          </a:p>
          <a:p>
            <a:r>
              <a:rPr lang="en-US" dirty="0"/>
              <a:t>}</a:t>
            </a:r>
          </a:p>
        </p:txBody>
      </p:sp>
      <p:sp>
        <p:nvSpPr>
          <p:cNvPr id="6" name="Footer Placeholder 5">
            <a:extLst>
              <a:ext uri="{FF2B5EF4-FFF2-40B4-BE49-F238E27FC236}">
                <a16:creationId xmlns:a16="http://schemas.microsoft.com/office/drawing/2014/main" id="{3D7E2BDC-BACE-4336-AA4D-DAE0BD73CD8E}"/>
              </a:ext>
            </a:extLst>
          </p:cNvPr>
          <p:cNvSpPr>
            <a:spLocks noGrp="1"/>
          </p:cNvSpPr>
          <p:nvPr>
            <p:ph type="ftr" sz="quarter" idx="11"/>
          </p:nvPr>
        </p:nvSpPr>
        <p:spPr/>
        <p:txBody>
          <a:bodyPr/>
          <a:lstStyle/>
          <a:p>
            <a:r>
              <a:rPr lang="en-US" dirty="0"/>
              <a:t>zeshan.khan@nu.edu.pk</a:t>
            </a:r>
          </a:p>
        </p:txBody>
      </p:sp>
      <p:sp>
        <p:nvSpPr>
          <p:cNvPr id="7" name="Slide Number Placeholder 6">
            <a:extLst>
              <a:ext uri="{FF2B5EF4-FFF2-40B4-BE49-F238E27FC236}">
                <a16:creationId xmlns:a16="http://schemas.microsoft.com/office/drawing/2014/main" id="{5F0CFD8A-1CDA-4E0A-B9A5-92EE3D4D6390}"/>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416871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89121973"/>
              </p:ext>
            </p:extLst>
          </p:nvPr>
        </p:nvGraphicFramePr>
        <p:xfrm>
          <a:off x="946150" y="1828800"/>
          <a:ext cx="6446837" cy="4191000"/>
        </p:xfrm>
        <a:graphic>
          <a:graphicData uri="http://schemas.openxmlformats.org/drawingml/2006/table">
            <a:tbl>
              <a:tblPr firstRow="1" firstCol="1">
                <a:tableStyleId>{5C22544A-7EE6-4342-B048-85BDC9FD1C3A}</a:tableStyleId>
              </a:tblPr>
              <a:tblGrid>
                <a:gridCol w="1398963">
                  <a:extLst>
                    <a:ext uri="{9D8B030D-6E8A-4147-A177-3AD203B41FA5}">
                      <a16:colId xmlns:a16="http://schemas.microsoft.com/office/drawing/2014/main" val="20000"/>
                    </a:ext>
                  </a:extLst>
                </a:gridCol>
                <a:gridCol w="5047874">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8D8463F-B47E-4835-A984-2747CFA6C4B3}"/>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CB714130-CD2A-4706-A5D1-07242FE62B3D}"/>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3223787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7" name="Content Placeholder 6">
            <a:extLst>
              <a:ext uri="{FF2B5EF4-FFF2-40B4-BE49-F238E27FC236}">
                <a16:creationId xmlns:a16="http://schemas.microsoft.com/office/drawing/2014/main" id="{DC5A224E-D8AE-47A4-B9F1-4F1E8F180EF0}"/>
              </a:ext>
            </a:extLst>
          </p:cNvPr>
          <p:cNvSpPr>
            <a:spLocks noGrp="1"/>
          </p:cNvSpPr>
          <p:nvPr>
            <p:ph idx="1"/>
          </p:nvPr>
        </p:nvSpPr>
        <p:spPr/>
        <p:txBody>
          <a:bodyPr/>
          <a:lstStyle/>
          <a:p>
            <a:r>
              <a:rPr lang="en-US" dirty="0" err="1"/>
              <a:t>Document.getElementById</a:t>
            </a:r>
            <a:r>
              <a:rPr lang="en-US" dirty="0"/>
              <a:t>(“form1”).</a:t>
            </a:r>
            <a:r>
              <a:rPr lang="en-US" dirty="0" err="1"/>
              <a:t>onsubmit</a:t>
            </a:r>
            <a:r>
              <a:rPr lang="en-US" dirty="0"/>
              <a:t>=function(e){</a:t>
            </a:r>
          </a:p>
          <a:p>
            <a:pPr lvl="1"/>
            <a:r>
              <a:rPr lang="en-US" dirty="0"/>
              <a:t>Var user=</a:t>
            </a:r>
            <a:r>
              <a:rPr lang="en-US" dirty="0" err="1"/>
              <a:t>document.getElementById</a:t>
            </a:r>
            <a:r>
              <a:rPr lang="en-US" dirty="0"/>
              <a:t>(“user”).value;</a:t>
            </a:r>
          </a:p>
          <a:p>
            <a:pPr lvl="1"/>
            <a:r>
              <a:rPr lang="en-US" dirty="0"/>
              <a:t>If(user==“”){</a:t>
            </a:r>
          </a:p>
          <a:p>
            <a:pPr lvl="2"/>
            <a:r>
              <a:rPr lang="en-US" dirty="0"/>
              <a:t>Alert(“Provide username”);</a:t>
            </a:r>
          </a:p>
          <a:p>
            <a:pPr lvl="2"/>
            <a:r>
              <a:rPr lang="en-US" dirty="0" err="1"/>
              <a:t>E.preventDefault</a:t>
            </a:r>
            <a:r>
              <a:rPr lang="en-US" dirty="0"/>
              <a:t>();</a:t>
            </a:r>
          </a:p>
          <a:p>
            <a:pPr lvl="1"/>
            <a:r>
              <a:rPr lang="en-US" dirty="0"/>
              <a:t>}</a:t>
            </a:r>
          </a:p>
          <a:p>
            <a:r>
              <a:rPr lang="en-US" dirty="0"/>
              <a:t>}</a:t>
            </a:r>
          </a:p>
        </p:txBody>
      </p:sp>
      <p:sp>
        <p:nvSpPr>
          <p:cNvPr id="4" name="Footer Placeholder 3">
            <a:extLst>
              <a:ext uri="{FF2B5EF4-FFF2-40B4-BE49-F238E27FC236}">
                <a16:creationId xmlns:a16="http://schemas.microsoft.com/office/drawing/2014/main" id="{34082A05-2CFB-4367-A211-6633AACFED9A}"/>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D898AAB6-247A-4169-9E2F-5188FA02DB21}"/>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3815008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4" name="Content Placeholder 3"/>
          <p:cNvSpPr>
            <a:spLocks noGrp="1"/>
          </p:cNvSpPr>
          <p:nvPr>
            <p:ph idx="1"/>
          </p:nvPr>
        </p:nvSpPr>
        <p:spPr/>
        <p:txBody>
          <a:bodyPr>
            <a:normAutofit/>
          </a:bodyPr>
          <a:lstStyle/>
          <a:p>
            <a:r>
              <a:rPr lang="en-US" dirty="0"/>
              <a:t>Frame events are the events related to the browser frame that contains your web page.</a:t>
            </a:r>
          </a:p>
          <a:p>
            <a:r>
              <a:rPr lang="en-US" dirty="0"/>
              <a:t>The most important event is the </a:t>
            </a:r>
            <a:r>
              <a:rPr lang="en-US" dirty="0" err="1"/>
              <a:t>onload</a:t>
            </a:r>
            <a:r>
              <a:rPr lang="en-US" dirty="0"/>
              <a:t> event, which tells us an object is loaded and therefore ready to work with. If the code attempts to set up a listener on this not-yet-loaded &lt;div&gt;, then an error will be triggered.</a:t>
            </a:r>
          </a:p>
          <a:p>
            <a:r>
              <a:rPr lang="en-US" dirty="0" err="1"/>
              <a:t>window.onload</a:t>
            </a:r>
            <a:r>
              <a:rPr lang="en-US" dirty="0"/>
              <a:t>= function(){</a:t>
            </a:r>
          </a:p>
          <a:p>
            <a:r>
              <a:rPr lang="en-US" dirty="0"/>
              <a:t>	//all JavaScript initialization here.</a:t>
            </a:r>
          </a:p>
          <a:p>
            <a:r>
              <a:rPr lang="en-US" dirty="0"/>
              <a:t>}</a:t>
            </a:r>
          </a:p>
        </p:txBody>
      </p:sp>
      <p:sp>
        <p:nvSpPr>
          <p:cNvPr id="5" name="Footer Placeholder 4">
            <a:extLst>
              <a:ext uri="{FF2B5EF4-FFF2-40B4-BE49-F238E27FC236}">
                <a16:creationId xmlns:a16="http://schemas.microsoft.com/office/drawing/2014/main" id="{8D71C30E-5BAC-4166-B899-CB3FA9EC12C0}"/>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EF37A41A-3DA2-4682-BBB6-2270063B562F}"/>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177210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5" name="Footer Placeholder 4">
            <a:extLst>
              <a:ext uri="{FF2B5EF4-FFF2-40B4-BE49-F238E27FC236}">
                <a16:creationId xmlns:a16="http://schemas.microsoft.com/office/drawing/2014/main" id="{B05CD24B-6DD6-44B2-A766-D0914076E0FD}"/>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4190A0E1-6B06-4B0C-A787-01E83CEDBC54}"/>
              </a:ext>
            </a:extLst>
          </p:cNvPr>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441691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7" name="Content Placeholder 6">
            <a:extLst>
              <a:ext uri="{FF2B5EF4-FFF2-40B4-BE49-F238E27FC236}">
                <a16:creationId xmlns:a16="http://schemas.microsoft.com/office/drawing/2014/main" id="{CF6FAE9C-B026-4F7A-89C6-6D1D996F9CAB}"/>
              </a:ext>
            </a:extLst>
          </p:cNvPr>
          <p:cNvSpPr>
            <a:spLocks noGrp="1"/>
          </p:cNvSpPr>
          <p:nvPr>
            <p:ph idx="1"/>
          </p:nvPr>
        </p:nvSpPr>
        <p:spPr/>
        <p:txBody>
          <a:bodyPr/>
          <a:lstStyle/>
          <a:p>
            <a:r>
              <a:rPr lang="en-US" dirty="0" err="1"/>
              <a:t>Document.getElementById</a:t>
            </a:r>
            <a:r>
              <a:rPr lang="en-US" dirty="0"/>
              <a:t>(“form1”).</a:t>
            </a:r>
            <a:r>
              <a:rPr lang="en-US" dirty="0" err="1"/>
              <a:t>onsubmit</a:t>
            </a:r>
            <a:r>
              <a:rPr lang="en-US" dirty="0"/>
              <a:t>=function(e){</a:t>
            </a:r>
          </a:p>
          <a:p>
            <a:pPr lvl="1"/>
            <a:r>
              <a:rPr lang="en-US" dirty="0"/>
              <a:t>Var user=</a:t>
            </a:r>
            <a:r>
              <a:rPr lang="en-US" dirty="0" err="1"/>
              <a:t>document.getElementById</a:t>
            </a:r>
            <a:r>
              <a:rPr lang="en-US" dirty="0"/>
              <a:t>(“user”).value;</a:t>
            </a:r>
          </a:p>
          <a:p>
            <a:pPr lvl="1"/>
            <a:r>
              <a:rPr lang="en-US" dirty="0"/>
              <a:t>If(user==“”){</a:t>
            </a:r>
          </a:p>
          <a:p>
            <a:pPr lvl="2"/>
            <a:r>
              <a:rPr lang="en-US" dirty="0"/>
              <a:t>Alert(“Provide username”);</a:t>
            </a:r>
          </a:p>
          <a:p>
            <a:pPr lvl="2"/>
            <a:r>
              <a:rPr lang="en-US" dirty="0" err="1"/>
              <a:t>E.preventDefault</a:t>
            </a:r>
            <a:r>
              <a:rPr lang="en-US" dirty="0"/>
              <a:t>();</a:t>
            </a:r>
          </a:p>
          <a:p>
            <a:pPr lvl="1"/>
            <a:r>
              <a:rPr lang="en-US" dirty="0"/>
              <a:t>}</a:t>
            </a:r>
          </a:p>
          <a:p>
            <a:r>
              <a:rPr lang="en-US" dirty="0"/>
              <a:t>}</a:t>
            </a:r>
          </a:p>
          <a:p>
            <a:endParaRPr lang="en-US" dirty="0"/>
          </a:p>
        </p:txBody>
      </p:sp>
      <p:sp>
        <p:nvSpPr>
          <p:cNvPr id="3" name="Footer Placeholder 2">
            <a:extLst>
              <a:ext uri="{FF2B5EF4-FFF2-40B4-BE49-F238E27FC236}">
                <a16:creationId xmlns:a16="http://schemas.microsoft.com/office/drawing/2014/main" id="{601CFC4E-E693-49D1-A94F-6214A55DB2CA}"/>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51E170B8-C042-41F6-9A8E-D575159D65DB}"/>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36938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 response loop</a:t>
            </a:r>
          </a:p>
        </p:txBody>
      </p:sp>
      <p:pic>
        <p:nvPicPr>
          <p:cNvPr id="5" name="Content Placeholder 4" descr="4071506004.eps.png"/>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398266" y="1828800"/>
            <a:ext cx="5542605" cy="4351338"/>
          </a:xfrm>
        </p:spPr>
      </p:pic>
      <p:sp>
        <p:nvSpPr>
          <p:cNvPr id="3" name="Footer Placeholder 2">
            <a:extLst>
              <a:ext uri="{FF2B5EF4-FFF2-40B4-BE49-F238E27FC236}">
                <a16:creationId xmlns:a16="http://schemas.microsoft.com/office/drawing/2014/main" id="{B8D55B7C-F983-4E48-9E9B-E1246FC1DA3B}"/>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75BF78F6-5414-4EA0-82E5-86B03BBC0EBF}"/>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85159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normAutofit/>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dirty="0"/>
              <a:t>		//Now we know the box is checked</a:t>
            </a:r>
          </a:p>
          <a:p>
            <a:r>
              <a:rPr lang="en-US" dirty="0"/>
              <a:t>}</a:t>
            </a:r>
          </a:p>
        </p:txBody>
      </p:sp>
      <p:sp>
        <p:nvSpPr>
          <p:cNvPr id="5" name="Footer Placeholder 4">
            <a:extLst>
              <a:ext uri="{FF2B5EF4-FFF2-40B4-BE49-F238E27FC236}">
                <a16:creationId xmlns:a16="http://schemas.microsoft.com/office/drawing/2014/main" id="{F160816D-A499-4C34-86FF-CABD80EB0FEE}"/>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28F91599-26D1-4079-9166-6AE4E75AF218}"/>
              </a:ext>
            </a:extLst>
          </p:cNvPr>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870004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idx="1"/>
          </p:nvPr>
        </p:nvSpPr>
        <p:spPr/>
        <p:txBody>
          <a:bodyPr>
            <a:normAutofit/>
          </a:bodyPr>
          <a:lstStyle/>
          <a:p>
            <a:pPr marL="0" indent="0">
              <a:buNone/>
            </a:pPr>
            <a:r>
              <a:rPr lang="en-US" dirty="0"/>
              <a:t>Function </a:t>
            </a:r>
            <a:r>
              <a:rPr lang="en-US" dirty="0" err="1"/>
              <a:t>isNumber</a:t>
            </a:r>
            <a:r>
              <a:rPr lang="en-US" dirty="0"/>
              <a:t>(n){</a:t>
            </a:r>
          </a:p>
          <a:p>
            <a:pPr marL="0" indent="0">
              <a:buNone/>
            </a:pPr>
            <a:r>
              <a:rPr lang="en-US" dirty="0"/>
              <a:t>	return !</a:t>
            </a:r>
            <a:r>
              <a:rPr lang="en-US" dirty="0" err="1"/>
              <a:t>isNaN</a:t>
            </a:r>
            <a:r>
              <a:rPr lang="en-US" dirty="0"/>
              <a:t>(</a:t>
            </a:r>
            <a:r>
              <a:rPr lang="en-US" dirty="0" err="1"/>
              <a:t>parseFloat</a:t>
            </a:r>
            <a:r>
              <a:rPr lang="en-US" dirty="0"/>
              <a:t>(n)) &amp;&amp; </a:t>
            </a:r>
            <a:r>
              <a:rPr lang="en-US" dirty="0" err="1"/>
              <a:t>isFinite</a:t>
            </a:r>
            <a:r>
              <a:rPr lang="en-US" dirty="0"/>
              <a:t>(n);</a:t>
            </a:r>
          </a:p>
          <a:p>
            <a:pPr marL="0" indent="0">
              <a:buNone/>
            </a:pPr>
            <a:r>
              <a:rPr lang="en-US" dirty="0"/>
              <a:t>}</a:t>
            </a:r>
          </a:p>
        </p:txBody>
      </p:sp>
      <p:sp>
        <p:nvSpPr>
          <p:cNvPr id="3" name="Footer Placeholder 2">
            <a:extLst>
              <a:ext uri="{FF2B5EF4-FFF2-40B4-BE49-F238E27FC236}">
                <a16:creationId xmlns:a16="http://schemas.microsoft.com/office/drawing/2014/main" id="{1C538D5C-3022-42C7-9A42-46A518362E92}"/>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48D98D05-858D-41B7-9D75-442AF7FE6051}"/>
              </a:ext>
            </a:extLst>
          </p:cNvPr>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1321728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3" name="Content Placeholder 2"/>
          <p:cNvSpPr>
            <a:spLocks noGrp="1"/>
          </p:cNvSpPr>
          <p:nvPr>
            <p:ph idx="1"/>
          </p:nvPr>
        </p:nvSpPr>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formExample.submit</a:t>
            </a:r>
            <a:r>
              <a:rPr lang="en-US" dirty="0"/>
              <a:t>();</a:t>
            </a:r>
          </a:p>
        </p:txBody>
      </p:sp>
      <p:sp>
        <p:nvSpPr>
          <p:cNvPr id="5" name="Footer Placeholder 4">
            <a:extLst>
              <a:ext uri="{FF2B5EF4-FFF2-40B4-BE49-F238E27FC236}">
                <a16:creationId xmlns:a16="http://schemas.microsoft.com/office/drawing/2014/main" id="{3A25D9FA-D98D-4E0C-AD33-4DC0490C871F}"/>
              </a:ext>
            </a:extLst>
          </p:cNvPr>
          <p:cNvSpPr>
            <a:spLocks noGrp="1"/>
          </p:cNvSpPr>
          <p:nvPr>
            <p:ph type="ftr" sz="quarter" idx="11"/>
          </p:nvPr>
        </p:nvSpPr>
        <p:spPr/>
        <p:txBody>
          <a:bodyPr/>
          <a:lstStyle/>
          <a:p>
            <a:r>
              <a:rPr lang="en-US"/>
              <a:t>zeshan.khan@nu.edu.pk</a:t>
            </a:r>
          </a:p>
        </p:txBody>
      </p:sp>
      <p:sp>
        <p:nvSpPr>
          <p:cNvPr id="6" name="Slide Number Placeholder 5">
            <a:extLst>
              <a:ext uri="{FF2B5EF4-FFF2-40B4-BE49-F238E27FC236}">
                <a16:creationId xmlns:a16="http://schemas.microsoft.com/office/drawing/2014/main" id="{600F1500-4920-491C-9AA8-519D56A868FE}"/>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3844842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 response loop</a:t>
            </a:r>
          </a:p>
        </p:txBody>
      </p:sp>
      <p:pic>
        <p:nvPicPr>
          <p:cNvPr id="6" name="Content Placeholder 5" descr="4071506005.eps.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600" y="1836103"/>
            <a:ext cx="4055487" cy="4351338"/>
          </a:xfrm>
        </p:spPr>
      </p:pic>
      <p:sp>
        <p:nvSpPr>
          <p:cNvPr id="3" name="Footer Placeholder 2">
            <a:extLst>
              <a:ext uri="{FF2B5EF4-FFF2-40B4-BE49-F238E27FC236}">
                <a16:creationId xmlns:a16="http://schemas.microsoft.com/office/drawing/2014/main" id="{E8FF264D-024D-47BA-9196-21002E173398}"/>
              </a:ext>
            </a:extLst>
          </p:cNvPr>
          <p:cNvSpPr>
            <a:spLocks noGrp="1"/>
          </p:cNvSpPr>
          <p:nvPr>
            <p:ph type="ftr" sz="quarter" idx="11"/>
          </p:nvPr>
        </p:nvSpPr>
        <p:spPr/>
        <p:txBody>
          <a:bodyPr/>
          <a:lstStyle/>
          <a:p>
            <a:r>
              <a:rPr lang="en-US"/>
              <a:t>zeshan.khan@nu.edu.pk</a:t>
            </a:r>
          </a:p>
        </p:txBody>
      </p:sp>
      <p:sp>
        <p:nvSpPr>
          <p:cNvPr id="5" name="Slide Number Placeholder 4">
            <a:extLst>
              <a:ext uri="{FF2B5EF4-FFF2-40B4-BE49-F238E27FC236}">
                <a16:creationId xmlns:a16="http://schemas.microsoft.com/office/drawing/2014/main" id="{CE45B164-F618-4DEC-A4F7-9700AF68AF78}"/>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82703636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338</TotalTime>
  <Words>5304</Words>
  <Application>Microsoft Office PowerPoint</Application>
  <PresentationFormat>On-screen Show (4:3)</PresentationFormat>
  <Paragraphs>672</Paragraphs>
  <Slides>82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Century Schoolbook</vt:lpstr>
      <vt:lpstr>Consolas</vt:lpstr>
      <vt:lpstr>Rockwell</vt:lpstr>
      <vt:lpstr>Wingdings 2</vt:lpstr>
      <vt:lpstr>View</vt:lpstr>
      <vt:lpstr>CS4032 Web Programming</vt:lpstr>
      <vt:lpstr>Contents</vt:lpstr>
      <vt:lpstr>What is JavaScript</vt:lpstr>
      <vt:lpstr>Client-Side Scripting</vt:lpstr>
      <vt:lpstr>Client-Side Scripting: Requirements</vt:lpstr>
      <vt:lpstr>Client-Side Flash</vt:lpstr>
      <vt:lpstr>Client-Side Applets</vt:lpstr>
      <vt:lpstr>HTTP request response loop</vt:lpstr>
      <vt:lpstr>HTTP request response loop</vt:lpstr>
      <vt:lpstr>JavaScript in Modern Times</vt:lpstr>
      <vt:lpstr>Asynchronous data requests</vt:lpstr>
      <vt:lpstr>Frameworks</vt:lpstr>
      <vt:lpstr>Graceful Degradation and Progressive Enhancement</vt:lpstr>
      <vt:lpstr>Graceful Degradation</vt:lpstr>
      <vt:lpstr>Progressive Enhancement</vt:lpstr>
      <vt:lpstr>Where does JavaScript go?</vt:lpstr>
      <vt:lpstr>Inline JavaScript</vt:lpstr>
      <vt:lpstr>Embedded JavaScript</vt:lpstr>
      <vt:lpstr>External JavaScript</vt:lpstr>
      <vt:lpstr>JavaScript Syntax</vt:lpstr>
      <vt:lpstr>JavaScript’s Syntax</vt:lpstr>
      <vt:lpstr>Variables</vt:lpstr>
      <vt:lpstr>Comparison Operators</vt:lpstr>
      <vt:lpstr>Logical Operators</vt:lpstr>
      <vt:lpstr>Conditionals</vt:lpstr>
      <vt:lpstr>Loops</vt:lpstr>
      <vt:lpstr>For Loops</vt:lpstr>
      <vt:lpstr>Functions</vt:lpstr>
      <vt:lpstr>Functions</vt:lpstr>
      <vt:lpstr>Alert</vt:lpstr>
      <vt:lpstr>Errors using try and catch</vt:lpstr>
      <vt:lpstr>Throw your own</vt:lpstr>
      <vt:lpstr>Tips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Math</vt:lpstr>
      <vt:lpstr>String</vt:lpstr>
      <vt:lpstr>String</vt:lpstr>
      <vt:lpstr>Date</vt:lpstr>
      <vt:lpstr>Window</vt:lpstr>
      <vt:lpstr>The DOM</vt:lpstr>
      <vt:lpstr>The DOM</vt:lpstr>
      <vt:lpstr>DOM Nodes</vt:lpstr>
      <vt:lpstr>DOM Nodes</vt:lpstr>
      <vt:lpstr>DOM Nodes</vt:lpstr>
      <vt:lpstr>Document Object</vt:lpstr>
      <vt:lpstr>Document Object</vt:lpstr>
      <vt:lpstr>Create Element</vt:lpstr>
      <vt:lpstr>Create Attribute</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Inline Event Handler Approach</vt:lpstr>
      <vt:lpstr>Event Object</vt:lpstr>
      <vt:lpstr>Event Types</vt:lpstr>
      <vt:lpstr>Mouse events</vt:lpstr>
      <vt:lpstr>Keyboard events</vt:lpstr>
      <vt:lpstr>Keyboard events</vt:lpstr>
      <vt:lpstr>Form Events</vt:lpstr>
      <vt:lpstr>Form Events</vt:lpstr>
      <vt:lpstr>Frame Events</vt:lpstr>
      <vt:lpstr>Validating Forms</vt:lpstr>
      <vt:lpstr>Validating Forms</vt:lpstr>
      <vt:lpstr>Validating Forms</vt:lpstr>
      <vt:lpstr>Validating Forms</vt:lpstr>
      <vt:lpstr>Submitting 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CS4032 Web Programming</dc:title>
  <dc:creator>Zeshan Khan</dc:creator>
  <cp:lastModifiedBy>Zeshan Khan</cp:lastModifiedBy>
  <cp:revision>100</cp:revision>
  <dcterms:created xsi:type="dcterms:W3CDTF">2006-08-16T00:00:00Z</dcterms:created>
  <dcterms:modified xsi:type="dcterms:W3CDTF">2022-03-14T04:08:35Z</dcterms:modified>
</cp:coreProperties>
</file>